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79" r:id="rId9"/>
    <p:sldId id="265" r:id="rId10"/>
    <p:sldId id="267" r:id="rId11"/>
    <p:sldId id="268" r:id="rId12"/>
    <p:sldId id="269" r:id="rId13"/>
    <p:sldId id="274" r:id="rId14"/>
    <p:sldId id="278" r:id="rId15"/>
    <p:sldId id="270" r:id="rId16"/>
    <p:sldId id="271" r:id="rId17"/>
    <p:sldId id="272" r:id="rId18"/>
    <p:sldId id="273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4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2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356" y="516"/>
      </p:cViewPr>
      <p:guideLst>
        <p:guide orient="horz" pos="2160"/>
        <p:guide pos="34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1T11:21:10.414"/>
    </inkml:context>
    <inkml:brush xml:id="br0">
      <inkml:brushProperty name="width" value="0.035" units="cm"/>
      <inkml:brushProperty name="height" value="0.035" units="cm"/>
      <inkml:brushProperty name="color" value="#FFFFFF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C763A-C7D8-FC75-0D11-D72C52CD4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DD9144-5C32-91A9-C15F-AE4D7291C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6074F0-131D-AD70-3835-1197E5E6D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FD5F95-AFA9-D634-2084-EADB828B1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FEA182-1D5D-DC39-EAEA-3EA6E945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48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11351-2756-7A29-BAD8-DE0D7B52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15417E-D70E-E970-A26A-4661D2E9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389821-155C-5453-33F1-6DAC0F52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7CE3F0-47C2-B73B-546D-8A2A83009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AA49C9-0EC4-B2EC-A0BA-537522D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19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C5FBC-5697-E120-5082-D6600302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C0530C-B911-BC7C-9180-8000A1D63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D4F3B6-BF4D-70EB-91AA-C275FB1E4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71172D-05DB-2005-DB59-984A85C5B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62892B-56F6-33D7-7968-8AA3F0F6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721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DAA74-C884-930E-7ADB-2DC3988A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E8EC3C-C56E-0386-4784-15B4195E1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068061-EA7E-B935-6D06-BD8415931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F12FDB-9488-A515-A08B-DB43EA78B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026B48-A442-2758-8D0A-23AD2598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6C1B74-6E40-8B33-DC98-3B4029BB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8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78C05-8802-9A61-0EAF-69022469B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381F1C-1F1D-04C6-161F-4BBC500D6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0F98F4-091B-DCB9-8BE0-2FFFCC8C6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C472A6-F84B-9D72-C4A6-7E973EA97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D2867D-33E6-E7D7-5C65-4B81E5CA4A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FD8E84-61B6-740D-CF4A-6298CC98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D53C9A-6A33-A4A7-4A0D-BCF6D6A7B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B335F1-7C0C-2D7B-DADE-084A510C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95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14D93-B18C-36C0-8165-88F26B06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854269E-AB52-33E8-753A-F48422A0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2C194B-FE80-EC32-3B51-62D72E22F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64F270E-0A19-52D1-99ED-4FEA563B2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88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0780C8-2B6D-A514-510B-29F9A1D6B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DD7B688-F316-85D0-B95B-DA703C00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AB2FD8-1DCE-FCEB-9FB2-FE0F86E5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57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F28D2-0B3F-6893-1D0C-9245B075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2DC289-5697-FA89-806A-FF25E7E4D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2994F4-2851-7EAB-55E2-1F4942875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DF64A7-9612-8288-991A-9C55AA793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E66FE7-F0D2-ADAF-AFEE-55931E58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0FDD25-4B0C-CC30-C9D3-7E7C7B807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79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2AFD03-AE65-7C95-AB81-3C253373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2DECD7-5378-0AF4-4426-F41F78BB2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6D3439-4882-EBC2-6E24-7B31EBDDF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DA7D79-673C-EB71-17B3-B0F3E0224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EA689C-E944-B43E-D73E-8D9296238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6AD570-0657-6D2A-0DE1-B6F9245D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537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C24AE-D26B-BAAB-8526-1F1B8E86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7AC4B4-E499-E09D-752F-1D54990E4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7A7DE7-E938-EE45-8646-60207276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114CBA-0B16-351E-6774-5BA09D1B4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BB4B76-7B7F-6729-7688-EC84D6628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208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D0371A2-91E9-0936-2643-BA58E29C1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1D9008-3248-6BB8-A605-71CF4104B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389BD-140D-C5A4-4D0B-E823258C7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F3D638-4F0E-BE47-AB9B-A209032EC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2D523E-B0BA-F650-799C-AB1D3503A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163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80E2A-56EE-0A9D-8FD8-D58DB10B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4E04C2-1D8D-1159-BDC2-5C390D819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B620EA-01A0-BB58-0751-3E21F5770F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42CA9-98E0-44DC-81C2-22448205C085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C3EC9-7A10-5088-1491-9F56EBEE8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0B613B-4157-5406-9179-AA3DDECB1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76959-4FDB-4E44-89A5-A15720C542F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78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18" Type="http://schemas.openxmlformats.org/officeDocument/2006/relationships/image" Target="../media/image28.svg"/><Relationship Id="rId3" Type="http://schemas.openxmlformats.org/officeDocument/2006/relationships/image" Target="../media/image4.jpeg"/><Relationship Id="rId21" Type="http://schemas.openxmlformats.org/officeDocument/2006/relationships/image" Target="../media/image30.svg"/><Relationship Id="rId7" Type="http://schemas.openxmlformats.org/officeDocument/2006/relationships/image" Target="../media/image8.png"/><Relationship Id="rId12" Type="http://schemas.openxmlformats.org/officeDocument/2006/relationships/image" Target="../media/image22.svg"/><Relationship Id="rId17" Type="http://schemas.openxmlformats.org/officeDocument/2006/relationships/image" Target="../media/image15.png"/><Relationship Id="rId2" Type="http://schemas.openxmlformats.org/officeDocument/2006/relationships/image" Target="../media/image3.jpeg"/><Relationship Id="rId16" Type="http://schemas.openxmlformats.org/officeDocument/2006/relationships/image" Target="../media/image14.jpe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25.svg"/><Relationship Id="rId10" Type="http://schemas.openxmlformats.org/officeDocument/2006/relationships/image" Target="../media/image20.sv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34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14.jpe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12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11" Type="http://schemas.openxmlformats.org/officeDocument/2006/relationships/image" Target="../media/image65.svg"/><Relationship Id="rId5" Type="http://schemas.openxmlformats.org/officeDocument/2006/relationships/image" Target="../media/image42.png"/><Relationship Id="rId15" Type="http://schemas.microsoft.com/office/2007/relationships/hdphoto" Target="../media/hdphoto1.wdp"/><Relationship Id="rId10" Type="http://schemas.openxmlformats.org/officeDocument/2006/relationships/image" Target="../media/image45.png"/><Relationship Id="rId4" Type="http://schemas.openxmlformats.org/officeDocument/2006/relationships/image" Target="../media/image59.svg"/><Relationship Id="rId9" Type="http://schemas.openxmlformats.org/officeDocument/2006/relationships/image" Target="../media/image44.png"/><Relationship Id="rId1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49.png"/><Relationship Id="rId3" Type="http://schemas.openxmlformats.org/officeDocument/2006/relationships/image" Target="../media/image48.jpeg"/><Relationship Id="rId7" Type="http://schemas.openxmlformats.org/officeDocument/2006/relationships/image" Target="../media/image43.png"/><Relationship Id="rId12" Type="http://schemas.openxmlformats.org/officeDocument/2006/relationships/image" Target="../media/image59.sv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11" Type="http://schemas.openxmlformats.org/officeDocument/2006/relationships/image" Target="../media/image41.png"/><Relationship Id="rId5" Type="http://schemas.openxmlformats.org/officeDocument/2006/relationships/image" Target="../media/image42.png"/><Relationship Id="rId15" Type="http://schemas.openxmlformats.org/officeDocument/2006/relationships/image" Target="../media/image51.png"/><Relationship Id="rId10" Type="http://schemas.openxmlformats.org/officeDocument/2006/relationships/image" Target="../media/image65.svg"/><Relationship Id="rId4" Type="http://schemas.openxmlformats.org/officeDocument/2006/relationships/image" Target="../media/image44.png"/><Relationship Id="rId9" Type="http://schemas.openxmlformats.org/officeDocument/2006/relationships/image" Target="../media/image45.png"/><Relationship Id="rId1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13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12" Type="http://schemas.openxmlformats.org/officeDocument/2006/relationships/image" Target="../media/image56.jpeg"/><Relationship Id="rId17" Type="http://schemas.openxmlformats.org/officeDocument/2006/relationships/image" Target="../media/image81.svg"/><Relationship Id="rId2" Type="http://schemas.openxmlformats.org/officeDocument/2006/relationships/image" Target="../media/image52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11" Type="http://schemas.openxmlformats.org/officeDocument/2006/relationships/image" Target="../media/image76.svg"/><Relationship Id="rId5" Type="http://schemas.openxmlformats.org/officeDocument/2006/relationships/image" Target="../media/image42.png"/><Relationship Id="rId15" Type="http://schemas.openxmlformats.org/officeDocument/2006/relationships/image" Target="../media/image58.jpeg"/><Relationship Id="rId10" Type="http://schemas.openxmlformats.org/officeDocument/2006/relationships/image" Target="../media/image45.png"/><Relationship Id="rId4" Type="http://schemas.openxmlformats.org/officeDocument/2006/relationships/image" Target="../media/image73.svg"/><Relationship Id="rId9" Type="http://schemas.openxmlformats.org/officeDocument/2006/relationships/image" Target="../media/image55.png"/><Relationship Id="rId1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customXml" Target="../ink/ink1.xml"/><Relationship Id="rId3" Type="http://schemas.openxmlformats.org/officeDocument/2006/relationships/image" Target="../media/image61.jpeg"/><Relationship Id="rId7" Type="http://schemas.openxmlformats.org/officeDocument/2006/relationships/image" Target="../media/image61.svg"/><Relationship Id="rId12" Type="http://schemas.openxmlformats.org/officeDocument/2006/relationships/image" Target="../media/image85.svg"/><Relationship Id="rId17" Type="http://schemas.openxmlformats.org/officeDocument/2006/relationships/image" Target="../media/image66.png"/><Relationship Id="rId2" Type="http://schemas.openxmlformats.org/officeDocument/2006/relationships/image" Target="../media/image60.png"/><Relationship Id="rId16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62.png"/><Relationship Id="rId5" Type="http://schemas.openxmlformats.org/officeDocument/2006/relationships/image" Target="../media/image59.svg"/><Relationship Id="rId15" Type="http://schemas.openxmlformats.org/officeDocument/2006/relationships/image" Target="../media/image64.jpe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63.svg"/><Relationship Id="rId1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72.png"/><Relationship Id="rId3" Type="http://schemas.openxmlformats.org/officeDocument/2006/relationships/image" Target="../media/image68.png"/><Relationship Id="rId7" Type="http://schemas.openxmlformats.org/officeDocument/2006/relationships/image" Target="../media/image43.png"/><Relationship Id="rId12" Type="http://schemas.openxmlformats.org/officeDocument/2006/relationships/image" Target="../media/image71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svg"/><Relationship Id="rId11" Type="http://schemas.openxmlformats.org/officeDocument/2006/relationships/image" Target="../media/image95.svg"/><Relationship Id="rId5" Type="http://schemas.openxmlformats.org/officeDocument/2006/relationships/image" Target="../media/image69.png"/><Relationship Id="rId10" Type="http://schemas.openxmlformats.org/officeDocument/2006/relationships/image" Target="../media/image70.png"/><Relationship Id="rId4" Type="http://schemas.openxmlformats.org/officeDocument/2006/relationships/image" Target="../media/image91.svg"/><Relationship Id="rId9" Type="http://schemas.openxmlformats.org/officeDocument/2006/relationships/image" Target="../media/image51.png"/><Relationship Id="rId1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8FD01-0B56-E2E1-155B-6A8E6DF02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1169" y="1907932"/>
            <a:ext cx="7930662" cy="169691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 доступных профессий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 с интеллектуальными нарушениями 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Logo">
            <a:extLst>
              <a:ext uri="{FF2B5EF4-FFF2-40B4-BE49-F238E27FC236}">
                <a16:creationId xmlns:a16="http://schemas.microsoft.com/office/drawing/2014/main" id="{EEB38866-10DB-0572-52AE-225EB8805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91" y="185678"/>
            <a:ext cx="1108498" cy="86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0C1C7985-277A-48A6-2827-0794F13F4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8958" y="5833981"/>
            <a:ext cx="4074081" cy="853945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Ярославль, 2026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12478" y="202223"/>
            <a:ext cx="60315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Ярославской области ГПОУ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«Ярославский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управления и профессиональных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551" y="185678"/>
            <a:ext cx="2583117" cy="86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12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8FC09-6B0E-3B75-5692-5D688900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0550"/>
            <a:ext cx="12192000" cy="158495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 профессионального обучения для лиц с интеллектуальными нарушениями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C15116-73CC-3D68-ECC4-2C7956165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2187851"/>
            <a:ext cx="10594731" cy="3517119"/>
          </a:xfrm>
        </p:spPr>
        <p:txBody>
          <a:bodyPr>
            <a:normAutofit/>
          </a:bodyPr>
          <a:lstStyle/>
          <a:p>
            <a:pPr marL="12700" marR="5080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sz="1800" spc="33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</a:t>
            </a:r>
            <a:r>
              <a:rPr lang="ru-RU" sz="1800" spc="31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33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ментальными</a:t>
            </a:r>
            <a:r>
              <a:rPr lang="ru-RU" sz="1800" spc="33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расстройствами</a:t>
            </a:r>
            <a:r>
              <a:rPr lang="ru-RU" sz="1800" spc="32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1800" spc="19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sz="1800" spc="19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</a:t>
            </a:r>
            <a:r>
              <a:rPr lang="ru-RU" sz="1800" spc="19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важнейших</a:t>
            </a:r>
            <a:r>
              <a:rPr lang="ru-RU" sz="1800" spc="19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  <a:r>
              <a:rPr lang="ru-RU" sz="1800" spc="18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sz="1800" spc="19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успешной</a:t>
            </a:r>
            <a:r>
              <a:rPr lang="ru-RU" sz="1800" spc="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социализации</a:t>
            </a:r>
            <a:r>
              <a:rPr lang="ru-RU" sz="1800" spc="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полноценного</a:t>
            </a:r>
            <a:r>
              <a:rPr lang="ru-RU" sz="1800" spc="9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</a:t>
            </a:r>
            <a:r>
              <a:rPr lang="ru-RU" sz="1800" spc="8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9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ru-RU" sz="1800" spc="9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видах</a:t>
            </a:r>
            <a:r>
              <a:rPr lang="ru-RU" sz="1800" spc="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трудовой,</a:t>
            </a:r>
            <a:r>
              <a:rPr lang="ru-RU" sz="1800" spc="8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</a:t>
            </a:r>
            <a:r>
              <a:rPr lang="ru-RU" sz="1800" spc="8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8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r>
              <a:rPr lang="ru-RU" sz="1800" spc="-2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800" spc="-1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</a:t>
            </a:r>
            <a:r>
              <a:rPr lang="ru-RU" sz="1800" spc="-2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800" spc="-2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r>
              <a:rPr lang="ru-RU" sz="1800" spc="-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ментальными</a:t>
            </a:r>
            <a:r>
              <a:rPr lang="ru-RU" sz="1800" spc="-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</a:t>
            </a:r>
            <a:r>
              <a:rPr lang="ru-RU" sz="1800" spc="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Ярославской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</a:t>
            </a:r>
            <a:r>
              <a:rPr lang="ru-RU" sz="1800" spc="459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определиться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800" spc="46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44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выбором</a:t>
            </a:r>
            <a:r>
              <a:rPr lang="ru-RU" sz="1800" spc="459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будущей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профессии,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</a:t>
            </a:r>
            <a:r>
              <a:rPr lang="ru-RU" sz="1800" spc="-6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заведения,</a:t>
            </a:r>
            <a:r>
              <a:rPr lang="ru-RU" sz="1800" spc="-6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7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</a:t>
            </a:r>
            <a:r>
              <a:rPr lang="ru-RU" sz="1800" spc="-6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предстоит</a:t>
            </a:r>
            <a:r>
              <a:rPr lang="ru-RU" sz="1800" spc="-7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</a:t>
            </a:r>
            <a:r>
              <a:rPr lang="ru-RU" sz="1800" spc="-7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</a:t>
            </a:r>
            <a:r>
              <a:rPr lang="ru-RU" sz="1800" spc="-5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навыки.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985" indent="0" algn="ctr">
              <a:lnSpc>
                <a:spcPct val="150000"/>
              </a:lnSpc>
              <a:buNone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</a:t>
            </a:r>
            <a:r>
              <a:rPr lang="ru-RU" sz="1800" spc="434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</a:t>
            </a:r>
            <a:r>
              <a:rPr lang="ru-RU" sz="1800" spc="44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рекомендательный</a:t>
            </a:r>
            <a:r>
              <a:rPr lang="ru-RU" sz="1800" spc="44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</a:t>
            </a:r>
            <a:r>
              <a:rPr lang="ru-RU" sz="1800" spc="46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44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1800" spc="44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ограничивает</a:t>
            </a:r>
            <a:r>
              <a:rPr lang="ru-RU" sz="1800" spc="45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2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lang="ru-RU" sz="1800" spc="1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</a:t>
            </a:r>
            <a:r>
              <a:rPr lang="ru-RU" sz="1800" spc="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выбора</a:t>
            </a:r>
            <a:r>
              <a:rPr lang="ru-RU" sz="1800" spc="114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иной</a:t>
            </a:r>
            <a:r>
              <a:rPr lang="ru-RU" sz="1800" spc="10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</a:t>
            </a:r>
            <a:r>
              <a:rPr lang="ru-RU" sz="1800" spc="10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25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pc="-3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lang="ru-RU" sz="1800" spc="-3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800" spc="-2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особенностей</a:t>
            </a:r>
            <a:r>
              <a:rPr lang="ru-RU" sz="1800" spc="-2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spc="-25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spc="-1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возможностей.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32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F26B5EE7-4A74-D988-464E-D88806B246FE}"/>
              </a:ext>
            </a:extLst>
          </p:cNvPr>
          <p:cNvSpPr txBox="1">
            <a:spLocks/>
          </p:cNvSpPr>
          <p:nvPr/>
        </p:nvSpPr>
        <p:spPr>
          <a:xfrm>
            <a:off x="0" y="5021911"/>
            <a:ext cx="12143030" cy="1748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БПОО:</a:t>
            </a:r>
          </a:p>
          <a:p>
            <a:pPr marL="180000" indent="2160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ориентация инвалидов и лиц с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ОВЗ;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216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создании условий доступности в колледжах (техникумах);</a:t>
            </a:r>
          </a:p>
          <a:p>
            <a:pPr marL="180000" indent="216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инвалидов и лиц с ОВЗ при освоении образовательных программ;</a:t>
            </a:r>
          </a:p>
          <a:p>
            <a:pPr marL="180000" indent="216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трудоустройстве инвалидов и лиц с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ОВЗ;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216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по вопросам приема в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колледжи.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41C7A7-F993-7F39-D429-8A6FAD1F86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863" y="245475"/>
            <a:ext cx="1897627" cy="632542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5729950A-F5D6-7C3B-2293-DB816971D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" t="19862"/>
          <a:stretch/>
        </p:blipFill>
        <p:spPr bwMode="auto">
          <a:xfrm>
            <a:off x="33511" y="2421678"/>
            <a:ext cx="3882662" cy="2169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19">
            <a:extLst>
              <a:ext uri="{FF2B5EF4-FFF2-40B4-BE49-F238E27FC236}">
                <a16:creationId xmlns:a16="http://schemas.microsoft.com/office/drawing/2014/main" id="{40FF55C3-F247-D4DA-831A-511F33F88A7F}"/>
              </a:ext>
            </a:extLst>
          </p:cNvPr>
          <p:cNvSpPr/>
          <p:nvPr/>
        </p:nvSpPr>
        <p:spPr>
          <a:xfrm>
            <a:off x="11406071" y="5125755"/>
            <a:ext cx="646495" cy="1540430"/>
          </a:xfrm>
          <a:custGeom>
            <a:avLst/>
            <a:gdLst/>
            <a:ahLst/>
            <a:cxnLst/>
            <a:rect l="l" t="t" r="r" b="b"/>
            <a:pathLst>
              <a:path w="1080134" h="3060065">
                <a:moveTo>
                  <a:pt x="0" y="179959"/>
                </a:moveTo>
                <a:lnTo>
                  <a:pt x="6424" y="132100"/>
                </a:lnTo>
                <a:lnTo>
                  <a:pt x="24558" y="89106"/>
                </a:lnTo>
                <a:lnTo>
                  <a:pt x="52689" y="52689"/>
                </a:lnTo>
                <a:lnTo>
                  <a:pt x="89106" y="24558"/>
                </a:lnTo>
                <a:lnTo>
                  <a:pt x="132100" y="6424"/>
                </a:lnTo>
                <a:lnTo>
                  <a:pt x="179958" y="0"/>
                </a:lnTo>
                <a:lnTo>
                  <a:pt x="899922" y="0"/>
                </a:lnTo>
                <a:lnTo>
                  <a:pt x="947789" y="6424"/>
                </a:lnTo>
                <a:lnTo>
                  <a:pt x="990806" y="24558"/>
                </a:lnTo>
                <a:lnTo>
                  <a:pt x="1027255" y="52689"/>
                </a:lnTo>
                <a:lnTo>
                  <a:pt x="1055417" y="89106"/>
                </a:lnTo>
                <a:lnTo>
                  <a:pt x="1073573" y="132100"/>
                </a:lnTo>
                <a:lnTo>
                  <a:pt x="1080007" y="179959"/>
                </a:lnTo>
                <a:lnTo>
                  <a:pt x="1080007" y="2879979"/>
                </a:lnTo>
                <a:lnTo>
                  <a:pt x="1073573" y="2927827"/>
                </a:lnTo>
                <a:lnTo>
                  <a:pt x="1055417" y="2970823"/>
                </a:lnTo>
                <a:lnTo>
                  <a:pt x="1027255" y="3007253"/>
                </a:lnTo>
                <a:lnTo>
                  <a:pt x="990806" y="3035399"/>
                </a:lnTo>
                <a:lnTo>
                  <a:pt x="947789" y="3053545"/>
                </a:lnTo>
                <a:lnTo>
                  <a:pt x="899922" y="3059976"/>
                </a:lnTo>
                <a:lnTo>
                  <a:pt x="179958" y="3059976"/>
                </a:lnTo>
                <a:lnTo>
                  <a:pt x="132100" y="3053545"/>
                </a:lnTo>
                <a:lnTo>
                  <a:pt x="89106" y="3035399"/>
                </a:lnTo>
                <a:lnTo>
                  <a:pt x="52689" y="3007253"/>
                </a:lnTo>
                <a:lnTo>
                  <a:pt x="24558" y="2970823"/>
                </a:lnTo>
                <a:lnTo>
                  <a:pt x="6424" y="2927827"/>
                </a:lnTo>
                <a:lnTo>
                  <a:pt x="0" y="2879979"/>
                </a:lnTo>
                <a:lnTo>
                  <a:pt x="0" y="179959"/>
                </a:lnTo>
                <a:close/>
              </a:path>
            </a:pathLst>
          </a:custGeom>
          <a:ln w="254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20">
            <a:extLst>
              <a:ext uri="{FF2B5EF4-FFF2-40B4-BE49-F238E27FC236}">
                <a16:creationId xmlns:a16="http://schemas.microsoft.com/office/drawing/2014/main" id="{5A2ABA81-E5F1-2AF5-8874-3A8DC7FBF5D5}"/>
              </a:ext>
            </a:extLst>
          </p:cNvPr>
          <p:cNvSpPr txBox="1"/>
          <p:nvPr/>
        </p:nvSpPr>
        <p:spPr>
          <a:xfrm>
            <a:off x="11358372" y="5158098"/>
            <a:ext cx="74189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/>
            <a:r>
              <a:rPr lang="ru-RU" sz="900" b="1" spc="-1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</a:t>
            </a:r>
            <a:endParaRPr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21">
            <a:extLst>
              <a:ext uri="{FF2B5EF4-FFF2-40B4-BE49-F238E27FC236}">
                <a16:creationId xmlns:a16="http://schemas.microsoft.com/office/drawing/2014/main" id="{BEF254E8-D496-4D81-E207-8AA4DB2CAD1C}"/>
              </a:ext>
            </a:extLst>
          </p:cNvPr>
          <p:cNvGrpSpPr/>
          <p:nvPr/>
        </p:nvGrpSpPr>
        <p:grpSpPr>
          <a:xfrm>
            <a:off x="11613425" y="5452270"/>
            <a:ext cx="232012" cy="1157233"/>
            <a:chOff x="8620886" y="3823589"/>
            <a:chExt cx="398145" cy="2270760"/>
          </a:xfrm>
        </p:grpSpPr>
        <p:pic>
          <p:nvPicPr>
            <p:cNvPr id="8" name="object 22">
              <a:extLst>
                <a:ext uri="{FF2B5EF4-FFF2-40B4-BE49-F238E27FC236}">
                  <a16:creationId xmlns:a16="http://schemas.microsoft.com/office/drawing/2014/main" id="{1431A424-A431-E0DF-57C5-2DE98DBBDE22}"/>
                </a:ext>
              </a:extLst>
            </p:cNvPr>
            <p:cNvPicPr/>
            <p:nvPr/>
          </p:nvPicPr>
          <p:blipFill>
            <a:blip r:embed="rId4" cstate="print">
              <a:biLevel thresh="25000"/>
            </a:blip>
            <a:stretch>
              <a:fillRect/>
            </a:stretch>
          </p:blipFill>
          <p:spPr>
            <a:xfrm>
              <a:off x="8639936" y="4310634"/>
              <a:ext cx="359664" cy="359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sp>
          <p:nvSpPr>
            <p:cNvPr id="9" name="object 23">
              <a:extLst>
                <a:ext uri="{FF2B5EF4-FFF2-40B4-BE49-F238E27FC236}">
                  <a16:creationId xmlns:a16="http://schemas.microsoft.com/office/drawing/2014/main" id="{7EC7D3FD-927C-0A37-9C49-F035BD628BE3}"/>
                </a:ext>
              </a:extLst>
            </p:cNvPr>
            <p:cNvSpPr/>
            <p:nvPr/>
          </p:nvSpPr>
          <p:spPr>
            <a:xfrm>
              <a:off x="8630411" y="4301109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5">
                  <a:moveTo>
                    <a:pt x="48641" y="0"/>
                  </a:moveTo>
                  <a:lnTo>
                    <a:pt x="330581" y="0"/>
                  </a:lnTo>
                  <a:lnTo>
                    <a:pt x="348869" y="3810"/>
                  </a:lnTo>
                  <a:lnTo>
                    <a:pt x="364744" y="14478"/>
                  </a:lnTo>
                  <a:lnTo>
                    <a:pt x="375412" y="30226"/>
                  </a:lnTo>
                  <a:lnTo>
                    <a:pt x="379095" y="48641"/>
                  </a:lnTo>
                  <a:lnTo>
                    <a:pt x="379095" y="330581"/>
                  </a:lnTo>
                  <a:lnTo>
                    <a:pt x="375412" y="348869"/>
                  </a:lnTo>
                  <a:lnTo>
                    <a:pt x="364744" y="364744"/>
                  </a:lnTo>
                  <a:lnTo>
                    <a:pt x="348869" y="375412"/>
                  </a:lnTo>
                  <a:lnTo>
                    <a:pt x="330581" y="379095"/>
                  </a:lnTo>
                  <a:lnTo>
                    <a:pt x="48641" y="379095"/>
                  </a:lnTo>
                  <a:lnTo>
                    <a:pt x="30226" y="375412"/>
                  </a:lnTo>
                  <a:lnTo>
                    <a:pt x="14478" y="364744"/>
                  </a:lnTo>
                  <a:lnTo>
                    <a:pt x="3810" y="348869"/>
                  </a:lnTo>
                  <a:lnTo>
                    <a:pt x="0" y="330581"/>
                  </a:lnTo>
                  <a:lnTo>
                    <a:pt x="0" y="48641"/>
                  </a:lnTo>
                  <a:lnTo>
                    <a:pt x="3810" y="30226"/>
                  </a:lnTo>
                  <a:lnTo>
                    <a:pt x="14478" y="14478"/>
                  </a:lnTo>
                  <a:lnTo>
                    <a:pt x="30226" y="3810"/>
                  </a:lnTo>
                  <a:lnTo>
                    <a:pt x="48641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object 24">
              <a:extLst>
                <a:ext uri="{FF2B5EF4-FFF2-40B4-BE49-F238E27FC236}">
                  <a16:creationId xmlns:a16="http://schemas.microsoft.com/office/drawing/2014/main" id="{9BB40A79-F82C-14E7-5F46-EF8C51FDCB67}"/>
                </a:ext>
              </a:extLst>
            </p:cNvPr>
            <p:cNvPicPr/>
            <p:nvPr/>
          </p:nvPicPr>
          <p:blipFill>
            <a:blip r:embed="rId5" cstate="print">
              <a:biLevel thresh="25000"/>
            </a:blip>
            <a:stretch>
              <a:fillRect/>
            </a:stretch>
          </p:blipFill>
          <p:spPr>
            <a:xfrm>
              <a:off x="8639936" y="4778629"/>
              <a:ext cx="359664" cy="359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sp>
          <p:nvSpPr>
            <p:cNvPr id="11" name="object 25">
              <a:extLst>
                <a:ext uri="{FF2B5EF4-FFF2-40B4-BE49-F238E27FC236}">
                  <a16:creationId xmlns:a16="http://schemas.microsoft.com/office/drawing/2014/main" id="{AE2E1593-7C6D-DBD5-4723-397600A9A081}"/>
                </a:ext>
              </a:extLst>
            </p:cNvPr>
            <p:cNvSpPr/>
            <p:nvPr/>
          </p:nvSpPr>
          <p:spPr>
            <a:xfrm>
              <a:off x="8630411" y="4769104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5">
                  <a:moveTo>
                    <a:pt x="48641" y="0"/>
                  </a:moveTo>
                  <a:lnTo>
                    <a:pt x="330581" y="0"/>
                  </a:lnTo>
                  <a:lnTo>
                    <a:pt x="348869" y="3810"/>
                  </a:lnTo>
                  <a:lnTo>
                    <a:pt x="364744" y="14478"/>
                  </a:lnTo>
                  <a:lnTo>
                    <a:pt x="375412" y="30226"/>
                  </a:lnTo>
                  <a:lnTo>
                    <a:pt x="379095" y="48641"/>
                  </a:lnTo>
                  <a:lnTo>
                    <a:pt x="379095" y="330581"/>
                  </a:lnTo>
                  <a:lnTo>
                    <a:pt x="375412" y="348869"/>
                  </a:lnTo>
                  <a:lnTo>
                    <a:pt x="364744" y="364744"/>
                  </a:lnTo>
                  <a:lnTo>
                    <a:pt x="348869" y="375412"/>
                  </a:lnTo>
                  <a:lnTo>
                    <a:pt x="330581" y="379095"/>
                  </a:lnTo>
                  <a:lnTo>
                    <a:pt x="48641" y="379095"/>
                  </a:lnTo>
                  <a:lnTo>
                    <a:pt x="30226" y="375412"/>
                  </a:lnTo>
                  <a:lnTo>
                    <a:pt x="14478" y="364744"/>
                  </a:lnTo>
                  <a:lnTo>
                    <a:pt x="3810" y="348869"/>
                  </a:lnTo>
                  <a:lnTo>
                    <a:pt x="0" y="330581"/>
                  </a:lnTo>
                  <a:lnTo>
                    <a:pt x="0" y="48641"/>
                  </a:lnTo>
                  <a:lnTo>
                    <a:pt x="3810" y="30226"/>
                  </a:lnTo>
                  <a:lnTo>
                    <a:pt x="14478" y="14478"/>
                  </a:lnTo>
                  <a:lnTo>
                    <a:pt x="30226" y="3810"/>
                  </a:lnTo>
                  <a:lnTo>
                    <a:pt x="48641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" name="object 26">
              <a:extLst>
                <a:ext uri="{FF2B5EF4-FFF2-40B4-BE49-F238E27FC236}">
                  <a16:creationId xmlns:a16="http://schemas.microsoft.com/office/drawing/2014/main" id="{D2BB0C75-5260-8503-241E-4E81010BE869}"/>
                </a:ext>
              </a:extLst>
            </p:cNvPr>
            <p:cNvPicPr/>
            <p:nvPr/>
          </p:nvPicPr>
          <p:blipFill>
            <a:blip r:embed="rId6" cstate="print">
              <a:biLevel thresh="25000"/>
            </a:blip>
            <a:stretch>
              <a:fillRect/>
            </a:stretch>
          </p:blipFill>
          <p:spPr>
            <a:xfrm>
              <a:off x="8639936" y="5246687"/>
              <a:ext cx="359664" cy="359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sp>
          <p:nvSpPr>
            <p:cNvPr id="13" name="object 27">
              <a:extLst>
                <a:ext uri="{FF2B5EF4-FFF2-40B4-BE49-F238E27FC236}">
                  <a16:creationId xmlns:a16="http://schemas.microsoft.com/office/drawing/2014/main" id="{C1AF8434-71F4-FDA8-48E5-E6EDE7AC0C00}"/>
                </a:ext>
              </a:extLst>
            </p:cNvPr>
            <p:cNvSpPr/>
            <p:nvPr/>
          </p:nvSpPr>
          <p:spPr>
            <a:xfrm>
              <a:off x="8630411" y="5237099"/>
              <a:ext cx="379095" cy="379730"/>
            </a:xfrm>
            <a:custGeom>
              <a:avLst/>
              <a:gdLst/>
              <a:ahLst/>
              <a:cxnLst/>
              <a:rect l="l" t="t" r="r" b="b"/>
              <a:pathLst>
                <a:path w="379095" h="379729">
                  <a:moveTo>
                    <a:pt x="48641" y="0"/>
                  </a:moveTo>
                  <a:lnTo>
                    <a:pt x="330581" y="0"/>
                  </a:lnTo>
                  <a:lnTo>
                    <a:pt x="348869" y="3809"/>
                  </a:lnTo>
                  <a:lnTo>
                    <a:pt x="364744" y="14478"/>
                  </a:lnTo>
                  <a:lnTo>
                    <a:pt x="375412" y="30225"/>
                  </a:lnTo>
                  <a:lnTo>
                    <a:pt x="379095" y="48640"/>
                  </a:lnTo>
                  <a:lnTo>
                    <a:pt x="379095" y="330581"/>
                  </a:lnTo>
                  <a:lnTo>
                    <a:pt x="375412" y="348869"/>
                  </a:lnTo>
                  <a:lnTo>
                    <a:pt x="364744" y="364731"/>
                  </a:lnTo>
                  <a:lnTo>
                    <a:pt x="348869" y="375399"/>
                  </a:lnTo>
                  <a:lnTo>
                    <a:pt x="330581" y="379107"/>
                  </a:lnTo>
                  <a:lnTo>
                    <a:pt x="48641" y="379107"/>
                  </a:lnTo>
                  <a:lnTo>
                    <a:pt x="30226" y="375399"/>
                  </a:lnTo>
                  <a:lnTo>
                    <a:pt x="14478" y="364731"/>
                  </a:lnTo>
                  <a:lnTo>
                    <a:pt x="3810" y="348869"/>
                  </a:lnTo>
                  <a:lnTo>
                    <a:pt x="0" y="330581"/>
                  </a:lnTo>
                  <a:lnTo>
                    <a:pt x="0" y="48640"/>
                  </a:lnTo>
                  <a:lnTo>
                    <a:pt x="3810" y="30225"/>
                  </a:lnTo>
                  <a:lnTo>
                    <a:pt x="14478" y="14478"/>
                  </a:lnTo>
                  <a:lnTo>
                    <a:pt x="30226" y="3809"/>
                  </a:lnTo>
                  <a:lnTo>
                    <a:pt x="48641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object 28">
              <a:extLst>
                <a:ext uri="{FF2B5EF4-FFF2-40B4-BE49-F238E27FC236}">
                  <a16:creationId xmlns:a16="http://schemas.microsoft.com/office/drawing/2014/main" id="{4EF9CED3-20DC-87C2-32D1-D3228F9A17B6}"/>
                </a:ext>
              </a:extLst>
            </p:cNvPr>
            <p:cNvPicPr/>
            <p:nvPr/>
          </p:nvPicPr>
          <p:blipFill>
            <a:blip r:embed="rId7" cstate="print">
              <a:biLevel thresh="25000"/>
            </a:blip>
            <a:stretch>
              <a:fillRect/>
            </a:stretch>
          </p:blipFill>
          <p:spPr>
            <a:xfrm>
              <a:off x="8639936" y="5714682"/>
              <a:ext cx="359664" cy="35966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sp>
          <p:nvSpPr>
            <p:cNvPr id="15" name="object 29">
              <a:extLst>
                <a:ext uri="{FF2B5EF4-FFF2-40B4-BE49-F238E27FC236}">
                  <a16:creationId xmlns:a16="http://schemas.microsoft.com/office/drawing/2014/main" id="{50588444-1343-C045-A94F-A7D0EDD2DE64}"/>
                </a:ext>
              </a:extLst>
            </p:cNvPr>
            <p:cNvSpPr/>
            <p:nvPr/>
          </p:nvSpPr>
          <p:spPr>
            <a:xfrm>
              <a:off x="8630411" y="5705157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5">
                  <a:moveTo>
                    <a:pt x="48641" y="0"/>
                  </a:moveTo>
                  <a:lnTo>
                    <a:pt x="330581" y="0"/>
                  </a:lnTo>
                  <a:lnTo>
                    <a:pt x="348869" y="3708"/>
                  </a:lnTo>
                  <a:lnTo>
                    <a:pt x="364744" y="14376"/>
                  </a:lnTo>
                  <a:lnTo>
                    <a:pt x="375412" y="30200"/>
                  </a:lnTo>
                  <a:lnTo>
                    <a:pt x="379095" y="48564"/>
                  </a:lnTo>
                  <a:lnTo>
                    <a:pt x="379095" y="330479"/>
                  </a:lnTo>
                  <a:lnTo>
                    <a:pt x="375412" y="348843"/>
                  </a:lnTo>
                  <a:lnTo>
                    <a:pt x="364744" y="364667"/>
                  </a:lnTo>
                  <a:lnTo>
                    <a:pt x="348869" y="375335"/>
                  </a:lnTo>
                  <a:lnTo>
                    <a:pt x="330581" y="379044"/>
                  </a:lnTo>
                  <a:lnTo>
                    <a:pt x="48641" y="379044"/>
                  </a:lnTo>
                  <a:lnTo>
                    <a:pt x="30226" y="375335"/>
                  </a:lnTo>
                  <a:lnTo>
                    <a:pt x="14478" y="364667"/>
                  </a:lnTo>
                  <a:lnTo>
                    <a:pt x="3810" y="348843"/>
                  </a:lnTo>
                  <a:lnTo>
                    <a:pt x="0" y="330479"/>
                  </a:lnTo>
                  <a:lnTo>
                    <a:pt x="0" y="48564"/>
                  </a:lnTo>
                  <a:lnTo>
                    <a:pt x="3810" y="30200"/>
                  </a:lnTo>
                  <a:lnTo>
                    <a:pt x="14478" y="14376"/>
                  </a:lnTo>
                  <a:lnTo>
                    <a:pt x="30226" y="3708"/>
                  </a:lnTo>
                  <a:lnTo>
                    <a:pt x="48641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object 30">
              <a:extLst>
                <a:ext uri="{FF2B5EF4-FFF2-40B4-BE49-F238E27FC236}">
                  <a16:creationId xmlns:a16="http://schemas.microsoft.com/office/drawing/2014/main" id="{C28A55D9-6760-1330-1C38-BF22F1244B23}"/>
                </a:ext>
              </a:extLst>
            </p:cNvPr>
            <p:cNvPicPr/>
            <p:nvPr/>
          </p:nvPicPr>
          <p:blipFill>
            <a:blip r:embed="rId8" cstate="print">
              <a:biLevel thresh="25000"/>
            </a:blip>
            <a:stretch>
              <a:fillRect/>
            </a:stretch>
          </p:blipFill>
          <p:spPr>
            <a:xfrm>
              <a:off x="8639936" y="3842639"/>
              <a:ext cx="359664" cy="359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sp>
          <p:nvSpPr>
            <p:cNvPr id="17" name="object 31">
              <a:extLst>
                <a:ext uri="{FF2B5EF4-FFF2-40B4-BE49-F238E27FC236}">
                  <a16:creationId xmlns:a16="http://schemas.microsoft.com/office/drawing/2014/main" id="{64C15FDD-6053-C678-5A2C-CF70D8F7C211}"/>
                </a:ext>
              </a:extLst>
            </p:cNvPr>
            <p:cNvSpPr/>
            <p:nvPr/>
          </p:nvSpPr>
          <p:spPr>
            <a:xfrm>
              <a:off x="8630411" y="3833114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5">
                  <a:moveTo>
                    <a:pt x="48641" y="0"/>
                  </a:moveTo>
                  <a:lnTo>
                    <a:pt x="330581" y="0"/>
                  </a:lnTo>
                  <a:lnTo>
                    <a:pt x="348869" y="3810"/>
                  </a:lnTo>
                  <a:lnTo>
                    <a:pt x="364744" y="14478"/>
                  </a:lnTo>
                  <a:lnTo>
                    <a:pt x="375412" y="30225"/>
                  </a:lnTo>
                  <a:lnTo>
                    <a:pt x="379095" y="48641"/>
                  </a:lnTo>
                  <a:lnTo>
                    <a:pt x="379095" y="330581"/>
                  </a:lnTo>
                  <a:lnTo>
                    <a:pt x="375412" y="348869"/>
                  </a:lnTo>
                  <a:lnTo>
                    <a:pt x="364744" y="364744"/>
                  </a:lnTo>
                  <a:lnTo>
                    <a:pt x="348869" y="375412"/>
                  </a:lnTo>
                  <a:lnTo>
                    <a:pt x="330581" y="379094"/>
                  </a:lnTo>
                  <a:lnTo>
                    <a:pt x="48641" y="379094"/>
                  </a:lnTo>
                  <a:lnTo>
                    <a:pt x="30226" y="375412"/>
                  </a:lnTo>
                  <a:lnTo>
                    <a:pt x="14478" y="364744"/>
                  </a:lnTo>
                  <a:lnTo>
                    <a:pt x="3810" y="348869"/>
                  </a:lnTo>
                  <a:lnTo>
                    <a:pt x="0" y="330581"/>
                  </a:lnTo>
                  <a:lnTo>
                    <a:pt x="0" y="48641"/>
                  </a:lnTo>
                  <a:lnTo>
                    <a:pt x="3810" y="30225"/>
                  </a:lnTo>
                  <a:lnTo>
                    <a:pt x="14478" y="14478"/>
                  </a:lnTo>
                  <a:lnTo>
                    <a:pt x="30226" y="3810"/>
                  </a:lnTo>
                  <a:lnTo>
                    <a:pt x="48641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BFBCDC8-5EC7-08E1-B093-5B1404B14EB1}"/>
              </a:ext>
            </a:extLst>
          </p:cNvPr>
          <p:cNvSpPr txBox="1"/>
          <p:nvPr/>
        </p:nvSpPr>
        <p:spPr>
          <a:xfrm>
            <a:off x="335340" y="1059222"/>
            <a:ext cx="3549710" cy="480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150042, обл. Ярославская, г. Ярославль, Тутаевское шоссе, д. 31А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Конверт со сплошной заливкой">
            <a:extLst>
              <a:ext uri="{FF2B5EF4-FFF2-40B4-BE49-F238E27FC236}">
                <a16:creationId xmlns:a16="http://schemas.microsoft.com/office/drawing/2014/main" id="{7B4F657D-DE07-736E-C3D6-27E0379002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687" y="1119526"/>
            <a:ext cx="314445" cy="31444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342FC3C-1148-A909-3495-F1FC0E6ADB7F}"/>
              </a:ext>
            </a:extLst>
          </p:cNvPr>
          <p:cNvSpPr txBox="1"/>
          <p:nvPr/>
        </p:nvSpPr>
        <p:spPr>
          <a:xfrm>
            <a:off x="335340" y="1801913"/>
            <a:ext cx="1923369" cy="2866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4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7-(4852) 55-28-63 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 descr="Динамик телефона  со сплошной заливкой">
            <a:extLst>
              <a:ext uri="{FF2B5EF4-FFF2-40B4-BE49-F238E27FC236}">
                <a16:creationId xmlns:a16="http://schemas.microsoft.com/office/drawing/2014/main" id="{4A27F8B2-D5AD-E6B8-EF2E-0EEF234C35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545" y="1788822"/>
            <a:ext cx="294626" cy="29462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5A28D43-1B00-7252-A6BA-ECC8A292993E}"/>
              </a:ext>
            </a:extLst>
          </p:cNvPr>
          <p:cNvSpPr txBox="1"/>
          <p:nvPr/>
        </p:nvSpPr>
        <p:spPr>
          <a:xfrm>
            <a:off x="372330" y="2080896"/>
            <a:ext cx="274978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https://vk.com/cipoytuipt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238C652-2E78-5261-4750-18CB3E56DCEC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5" y="2129449"/>
            <a:ext cx="226496" cy="226496"/>
          </a:xfrm>
          <a:prstGeom prst="rect">
            <a:avLst/>
          </a:prstGeom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F0A3972-9AD4-E665-33F6-962D71B3301F}"/>
              </a:ext>
            </a:extLst>
          </p:cNvPr>
          <p:cNvSpPr txBox="1"/>
          <p:nvPr/>
        </p:nvSpPr>
        <p:spPr>
          <a:xfrm>
            <a:off x="0" y="4581182"/>
            <a:ext cx="394968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«Ярославский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управления и профессиональных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технологий»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 descr="Субтитры со сплошной заливкой">
            <a:extLst>
              <a:ext uri="{FF2B5EF4-FFF2-40B4-BE49-F238E27FC236}">
                <a16:creationId xmlns:a16="http://schemas.microsoft.com/office/drawing/2014/main" id="{3730FBFF-85AA-840D-BE97-550B9F410B8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090" y="1490149"/>
            <a:ext cx="301886" cy="301886"/>
          </a:xfrm>
          <a:prstGeom prst="rect">
            <a:avLst/>
          </a:prstGeom>
        </p:spPr>
      </p:pic>
      <p:pic>
        <p:nvPicPr>
          <p:cNvPr id="27" name="Picture 4" descr="Picture background">
            <a:extLst>
              <a:ext uri="{FF2B5EF4-FFF2-40B4-BE49-F238E27FC236}">
                <a16:creationId xmlns:a16="http://schemas.microsoft.com/office/drawing/2014/main" id="{A7781243-0780-2FD5-CD17-6DF41D571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575" y="2436475"/>
            <a:ext cx="4048375" cy="2169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63F38C7-24E5-0997-DEEC-9537CF97130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08949" y="2451365"/>
            <a:ext cx="4043617" cy="2194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 descr="Конверт со сплошной заливкой">
            <a:extLst>
              <a:ext uri="{FF2B5EF4-FFF2-40B4-BE49-F238E27FC236}">
                <a16:creationId xmlns:a16="http://schemas.microsoft.com/office/drawing/2014/main" id="{FC99A98C-CDF6-E494-A8E0-5FEEB4837D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3746" y="1139944"/>
            <a:ext cx="314008" cy="310565"/>
          </a:xfrm>
          <a:prstGeom prst="rect">
            <a:avLst/>
          </a:prstGeom>
        </p:spPr>
      </p:pic>
      <p:pic>
        <p:nvPicPr>
          <p:cNvPr id="30" name="Рисунок 29" descr="Динамик телефона  со сплошной заливкой">
            <a:extLst>
              <a:ext uri="{FF2B5EF4-FFF2-40B4-BE49-F238E27FC236}">
                <a16:creationId xmlns:a16="http://schemas.microsoft.com/office/drawing/2014/main" id="{69D346BA-4C8A-4024-48D7-0824083693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19200" y="1805360"/>
            <a:ext cx="278665" cy="29462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BB41503-2A5B-C687-81F8-75F68BF69A95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397" y="2156424"/>
            <a:ext cx="214225" cy="226496"/>
          </a:xfrm>
          <a:prstGeom prst="rect">
            <a:avLst/>
          </a:prstGeom>
          <a:ln>
            <a:noFill/>
          </a:ln>
        </p:spPr>
      </p:pic>
      <p:pic>
        <p:nvPicPr>
          <p:cNvPr id="32" name="Рисунок 31" descr="Субтитры со сплошной заливкой">
            <a:extLst>
              <a:ext uri="{FF2B5EF4-FFF2-40B4-BE49-F238E27FC236}">
                <a16:creationId xmlns:a16="http://schemas.microsoft.com/office/drawing/2014/main" id="{B97500EC-C735-E323-29ED-B489CE2225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13745" y="1506687"/>
            <a:ext cx="285531" cy="30188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50BF707-F35E-01DE-4279-6E4AB40C3B35}"/>
              </a:ext>
            </a:extLst>
          </p:cNvPr>
          <p:cNvSpPr txBox="1"/>
          <p:nvPr/>
        </p:nvSpPr>
        <p:spPr>
          <a:xfrm>
            <a:off x="4627753" y="1079027"/>
            <a:ext cx="3680507" cy="480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150008, обл. Ярославская, г. Ярославль, Клубная 33А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0C848D-3F00-7E5D-9CD3-9A5A54E07EDF}"/>
              </a:ext>
            </a:extLst>
          </p:cNvPr>
          <p:cNvSpPr txBox="1"/>
          <p:nvPr/>
        </p:nvSpPr>
        <p:spPr>
          <a:xfrm>
            <a:off x="4587181" y="1818451"/>
            <a:ext cx="374915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(4852)71-47-15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F67440-13B9-C15A-5176-15120A83DBF9}"/>
              </a:ext>
            </a:extLst>
          </p:cNvPr>
          <p:cNvSpPr txBox="1"/>
          <p:nvPr/>
        </p:nvSpPr>
        <p:spPr>
          <a:xfrm>
            <a:off x="4602907" y="1496809"/>
            <a:ext cx="18965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zavpk@yandex.ru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238817-D9A8-B1BC-9661-AA28BB7E73C0}"/>
              </a:ext>
            </a:extLst>
          </p:cNvPr>
          <p:cNvSpPr txBox="1"/>
          <p:nvPr/>
        </p:nvSpPr>
        <p:spPr>
          <a:xfrm>
            <a:off x="4615007" y="2115784"/>
            <a:ext cx="305357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https://vk.com/zpk_public</a:t>
            </a:r>
          </a:p>
        </p:txBody>
      </p:sp>
      <p:pic>
        <p:nvPicPr>
          <p:cNvPr id="37" name="Рисунок 36" descr="Конверт со сплошной заливкой">
            <a:extLst>
              <a:ext uri="{FF2B5EF4-FFF2-40B4-BE49-F238E27FC236}">
                <a16:creationId xmlns:a16="http://schemas.microsoft.com/office/drawing/2014/main" id="{EE97EDED-96B2-A517-DBCF-C665A6BAB3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81517" y="1104473"/>
            <a:ext cx="297410" cy="314445"/>
          </a:xfrm>
          <a:prstGeom prst="rect">
            <a:avLst/>
          </a:prstGeom>
        </p:spPr>
      </p:pic>
      <p:pic>
        <p:nvPicPr>
          <p:cNvPr id="38" name="Рисунок 37" descr="Динамик телефона  со сплошной заливкой">
            <a:extLst>
              <a:ext uri="{FF2B5EF4-FFF2-40B4-BE49-F238E27FC236}">
                <a16:creationId xmlns:a16="http://schemas.microsoft.com/office/drawing/2014/main" id="{07CBBA99-152F-4D01-B2FD-F807763C8D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470374" y="1773769"/>
            <a:ext cx="278665" cy="29462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905244B9-3ABC-A445-BF42-F3D84930F98F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674" y="2114396"/>
            <a:ext cx="214225" cy="226496"/>
          </a:xfrm>
          <a:prstGeom prst="rect">
            <a:avLst/>
          </a:prstGeom>
          <a:ln>
            <a:noFill/>
          </a:ln>
        </p:spPr>
      </p:pic>
      <p:pic>
        <p:nvPicPr>
          <p:cNvPr id="40" name="Рисунок 39" descr="Субтитры со сплошной заливкой">
            <a:extLst>
              <a:ext uri="{FF2B5EF4-FFF2-40B4-BE49-F238E27FC236}">
                <a16:creationId xmlns:a16="http://schemas.microsoft.com/office/drawing/2014/main" id="{67C39BE5-2DF4-BDC9-9E78-18A6D7F6DB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64919" y="1475096"/>
            <a:ext cx="285531" cy="30188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1B5E3AA-10AB-3C9A-3232-F9934D57066C}"/>
              </a:ext>
            </a:extLst>
          </p:cNvPr>
          <p:cNvSpPr txBox="1"/>
          <p:nvPr/>
        </p:nvSpPr>
        <p:spPr>
          <a:xfrm>
            <a:off x="8724041" y="1079027"/>
            <a:ext cx="3355109" cy="480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152915, обл. Ярославская, г. Рыбинск, ул. Волочаевская, д.55 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BEBEFB-002F-F21D-8C95-1981F5B6D0D8}"/>
              </a:ext>
            </a:extLst>
          </p:cNvPr>
          <p:cNvSpPr txBox="1"/>
          <p:nvPr/>
        </p:nvSpPr>
        <p:spPr>
          <a:xfrm>
            <a:off x="8687054" y="1760618"/>
            <a:ext cx="29752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+7 4855 25 47 30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6D63B1-2BED-CC06-C3B6-37782FE099F0}"/>
              </a:ext>
            </a:extLst>
          </p:cNvPr>
          <p:cNvSpPr txBox="1"/>
          <p:nvPr/>
        </p:nvSpPr>
        <p:spPr>
          <a:xfrm>
            <a:off x="8780512" y="1468239"/>
            <a:ext cx="2404303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b="1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rkgi.rybinsk@yarregion.ru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4FF740-DB78-0EFD-C410-BF489A5DE0D9}"/>
              </a:ext>
            </a:extLst>
          </p:cNvPr>
          <p:cNvSpPr txBox="1"/>
          <p:nvPr/>
        </p:nvSpPr>
        <p:spPr>
          <a:xfrm>
            <a:off x="8730014" y="2046051"/>
            <a:ext cx="34619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https://vk.com/club162826810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76B5DD-553A-B127-59FE-68BFE13DF548}"/>
              </a:ext>
            </a:extLst>
          </p:cNvPr>
          <p:cNvSpPr txBox="1"/>
          <p:nvPr/>
        </p:nvSpPr>
        <p:spPr>
          <a:xfrm>
            <a:off x="4121118" y="4646698"/>
            <a:ext cx="382852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«Региональный многопрофильный колледж»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2B3966-3BD9-CDAB-E581-CD0BD38081E6}"/>
              </a:ext>
            </a:extLst>
          </p:cNvPr>
          <p:cNvSpPr txBox="1"/>
          <p:nvPr/>
        </p:nvSpPr>
        <p:spPr>
          <a:xfrm>
            <a:off x="8138483" y="4655536"/>
            <a:ext cx="3967186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«Рыбинский многопрофильный колледж»</a:t>
            </a:r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18D2FF63-A689-3BB8-54FE-8A2EC0745005}"/>
              </a:ext>
            </a:extLst>
          </p:cNvPr>
          <p:cNvSpPr txBox="1">
            <a:spLocks/>
          </p:cNvSpPr>
          <p:nvPr/>
        </p:nvSpPr>
        <p:spPr>
          <a:xfrm>
            <a:off x="-110213" y="324027"/>
            <a:ext cx="10511808" cy="4975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профессиональная образовательная организация</a:t>
            </a:r>
          </a:p>
        </p:txBody>
      </p:sp>
      <p:pic>
        <p:nvPicPr>
          <p:cNvPr id="48" name="Рисунок 47" descr="Субтитры со сплошной заливкой">
            <a:extLst>
              <a:ext uri="{FF2B5EF4-FFF2-40B4-BE49-F238E27FC236}">
                <a16:creationId xmlns:a16="http://schemas.microsoft.com/office/drawing/2014/main" id="{AD4F96D5-A812-5983-7C2A-5AF12154D08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3898" y="1497096"/>
            <a:ext cx="301886" cy="301886"/>
          </a:xfrm>
          <a:prstGeom prst="rect">
            <a:avLst/>
          </a:prstGeom>
        </p:spPr>
      </p:pic>
      <p:pic>
        <p:nvPicPr>
          <p:cNvPr id="49" name="Рисунок 48" descr="Субтитры со сплошной заливкой">
            <a:extLst>
              <a:ext uri="{FF2B5EF4-FFF2-40B4-BE49-F238E27FC236}">
                <a16:creationId xmlns:a16="http://schemas.microsoft.com/office/drawing/2014/main" id="{1951E33D-3B49-B287-706F-FE90BCC8B15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325553" y="1513634"/>
            <a:ext cx="285531" cy="301886"/>
          </a:xfrm>
          <a:prstGeom prst="rect">
            <a:avLst/>
          </a:prstGeom>
        </p:spPr>
      </p:pic>
      <p:pic>
        <p:nvPicPr>
          <p:cNvPr id="50" name="Рисунок 49" descr="Субтитры со сплошной заливкой">
            <a:extLst>
              <a:ext uri="{FF2B5EF4-FFF2-40B4-BE49-F238E27FC236}">
                <a16:creationId xmlns:a16="http://schemas.microsoft.com/office/drawing/2014/main" id="{2CC4814B-2D24-FC53-C442-A57A6B74BFD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482315" y="1492490"/>
            <a:ext cx="285531" cy="301886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400630" y="1451253"/>
            <a:ext cx="2242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zam.uvr.ytuipt@yandex.ru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58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35231-4BAD-BBBE-9BFA-A8A5BBC67C04}"/>
              </a:ext>
            </a:extLst>
          </p:cNvPr>
          <p:cNvSpPr txBox="1">
            <a:spLocks/>
          </p:cNvSpPr>
          <p:nvPr/>
        </p:nvSpPr>
        <p:spPr>
          <a:xfrm>
            <a:off x="609600" y="0"/>
            <a:ext cx="10972800" cy="118906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профессиональных образовательных организаций Ярославской области, реализующих программы профессионального обучения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BC44D22-B047-D138-BA61-A87625454543}"/>
              </a:ext>
            </a:extLst>
          </p:cNvPr>
          <p:cNvCxnSpPr>
            <a:cxnSpLocks/>
          </p:cNvCxnSpPr>
          <p:nvPr/>
        </p:nvCxnSpPr>
        <p:spPr>
          <a:xfrm>
            <a:off x="0" y="1189068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B73E747-7273-C01C-C193-4EE146D1645C}"/>
              </a:ext>
            </a:extLst>
          </p:cNvPr>
          <p:cNvCxnSpPr>
            <a:cxnSpLocks/>
          </p:cNvCxnSpPr>
          <p:nvPr/>
        </p:nvCxnSpPr>
        <p:spPr>
          <a:xfrm>
            <a:off x="0" y="6396301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бъект 11">
            <a:extLst>
              <a:ext uri="{FF2B5EF4-FFF2-40B4-BE49-F238E27FC236}">
                <a16:creationId xmlns:a16="http://schemas.microsoft.com/office/drawing/2014/main" id="{A69DE92D-ECD4-91A3-BF4B-1BE35150F70C}"/>
              </a:ext>
            </a:extLst>
          </p:cNvPr>
          <p:cNvSpPr txBox="1">
            <a:spLocks/>
          </p:cNvSpPr>
          <p:nvPr/>
        </p:nvSpPr>
        <p:spPr>
          <a:xfrm>
            <a:off x="489857" y="1867573"/>
            <a:ext cx="11526715" cy="40629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«Ярославский колледж управления и профессиональных технологий»</a:t>
            </a:r>
          </a:p>
          <a:p>
            <a:pPr marL="230400" indent="-2304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«Региональный многопрофильный колледж»</a:t>
            </a:r>
          </a:p>
          <a:p>
            <a:pPr marL="230400" indent="-2304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</a:t>
            </a: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ЯО ГПОУ ЯО «Ярославский автомеханический колледж</a:t>
            </a:r>
            <a:r>
              <a:rPr lang="ru-RU" sz="2200" dirty="0" smtClean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dirty="0">
              <a:solidFill>
                <a:srgbClr val="5427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ГПОАУ ЯО «Профессионально-педагогический колледж Ростова Великого»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ГПОУ ЯО </a:t>
            </a:r>
            <a:r>
              <a:rPr lang="ru-RU" sz="2200" dirty="0" err="1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Переславский</a:t>
            </a: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колледж им. Невского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ГПОАУ ЯО «Рыбинский профессионально-педагогический </a:t>
            </a:r>
            <a:r>
              <a:rPr lang="ru-RU" sz="2200" dirty="0" smtClean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  <a:endParaRPr lang="ru-RU" sz="2200" dirty="0">
              <a:solidFill>
                <a:srgbClr val="5427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ГПОУ ЯО «Рыбинский многопрофильный колледж»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ГПОАУ ЯО «</a:t>
            </a:r>
            <a:r>
              <a:rPr lang="ru-RU" sz="2200" dirty="0" err="1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Угличский</a:t>
            </a:r>
            <a:r>
              <a:rPr lang="ru-RU" sz="2200" dirty="0">
                <a:solidFill>
                  <a:srgbClr val="542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профессионально-педагогический политехнический колледж»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0400" indent="-2304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10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58AA71A-41DB-9C40-BE85-3519114E8FF5}"/>
              </a:ext>
            </a:extLst>
          </p:cNvPr>
          <p:cNvCxnSpPr>
            <a:cxnSpLocks/>
          </p:cNvCxnSpPr>
          <p:nvPr/>
        </p:nvCxnSpPr>
        <p:spPr>
          <a:xfrm>
            <a:off x="-3" y="230004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6A0AA49-4936-5ABD-FB97-9F6CE8A804AE}"/>
              </a:ext>
            </a:extLst>
          </p:cNvPr>
          <p:cNvCxnSpPr>
            <a:cxnSpLocks/>
          </p:cNvCxnSpPr>
          <p:nvPr/>
        </p:nvCxnSpPr>
        <p:spPr>
          <a:xfrm>
            <a:off x="-3" y="1009397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39D6B3-A670-8D1F-24E5-104594E28437}"/>
              </a:ext>
            </a:extLst>
          </p:cNvPr>
          <p:cNvSpPr txBox="1"/>
          <p:nvPr/>
        </p:nvSpPr>
        <p:spPr>
          <a:xfrm>
            <a:off x="15768" y="289453"/>
            <a:ext cx="227125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Book Antiqua" panose="02040602050305030304" pitchFamily="18" charset="0"/>
              </a:rPr>
              <a:t>Самая востребованная</a:t>
            </a:r>
          </a:p>
        </p:txBody>
      </p:sp>
      <p:pic>
        <p:nvPicPr>
          <p:cNvPr id="6" name="Рисунок 5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856ECBED-6E02-A6A7-16F0-2A83E43D5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" y="371968"/>
            <a:ext cx="457200" cy="457200"/>
          </a:xfrm>
          <a:prstGeom prst="rect">
            <a:avLst/>
          </a:prstGeom>
        </p:spPr>
      </p:pic>
      <p:pic>
        <p:nvPicPr>
          <p:cNvPr id="7" name="Рисунок 6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4D8A7B67-3D8E-E08F-FAE0-F30A7B48A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45590" y="362394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B7179B-C369-9D50-8CF9-11ED3A684D9E}"/>
              </a:ext>
            </a:extLst>
          </p:cNvPr>
          <p:cNvSpPr txBox="1"/>
          <p:nvPr/>
        </p:nvSpPr>
        <p:spPr>
          <a:xfrm>
            <a:off x="3423369" y="237051"/>
            <a:ext cx="53452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17544 Рабочий по комплексному обслуживанию и ремонту зданий</a:t>
            </a:r>
          </a:p>
        </p:txBody>
      </p:sp>
      <p:pic>
        <p:nvPicPr>
          <p:cNvPr id="10" name="Рисунок 9" descr="Инструменты со сплошной заливкой">
            <a:extLst>
              <a:ext uri="{FF2B5EF4-FFF2-40B4-BE49-F238E27FC236}">
                <a16:creationId xmlns:a16="http://schemas.microsoft.com/office/drawing/2014/main" id="{B9C9CBDB-2B98-5E4F-6380-46E338119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917" y="237872"/>
            <a:ext cx="772453" cy="772453"/>
          </a:xfrm>
          <a:prstGeom prst="rect">
            <a:avLst/>
          </a:prstGeom>
        </p:spPr>
      </p:pic>
      <p:pic>
        <p:nvPicPr>
          <p:cNvPr id="11" name="Рисунок 10" descr="Инструменты со сплошной заливкой">
            <a:extLst>
              <a:ext uri="{FF2B5EF4-FFF2-40B4-BE49-F238E27FC236}">
                <a16:creationId xmlns:a16="http://schemas.microsoft.com/office/drawing/2014/main" id="{80ACB959-1539-D2FD-75FB-EA1BBACAD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628" y="237051"/>
            <a:ext cx="772453" cy="7724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DBC1C7-B562-6312-E9B3-E443C4F83479}"/>
              </a:ext>
            </a:extLst>
          </p:cNvPr>
          <p:cNvSpPr txBox="1"/>
          <p:nvPr/>
        </p:nvSpPr>
        <p:spPr>
          <a:xfrm>
            <a:off x="386862" y="971131"/>
            <a:ext cx="11491099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поддержанию в надлежащем состоянии зданий и прилегающих к ним территорий.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МДОУ «Детский сад №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«Азимут»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«Норская управляющая компания»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«Ярославский колледж управления и профессиональных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технологий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«Рыбинский профессионально-педагогический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«Ярославский автомеханический колледж»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навыки/обязанности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Периодический осмотр технического состояния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обслуживаемых зданий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сооружений, оборудования и механизмов, их техническое обслуживание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текущий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с выполнением всех видов ремонтно-строительных работ (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штукатурных, малярных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обойных, бетонных, плотничных, столярных и др.)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уборку и содержать в надлежащем санитарном состоянии здания и прилегающие к ним территории (дворы, тротуары, сточные каналы, урны, мусоросборники, мусоропроводы, лестничные площадки, помещения общего пользования, кабины лифтов, подвалы, чердаки и т.д.).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сезонную подготовку обслуживаемых зданий, сооружений, оборудования и механизмов.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Очищать от снега и льда дворовые территории, тротуары, крыши, нaвecы, водостоки и т.д.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от 30.000</a:t>
            </a: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18808B-D1C4-7CF7-6875-B861D68FF3B4}"/>
              </a:ext>
            </a:extLst>
          </p:cNvPr>
          <p:cNvSpPr txBox="1"/>
          <p:nvPr/>
        </p:nvSpPr>
        <p:spPr>
          <a:xfrm>
            <a:off x="9193964" y="3977607"/>
            <a:ext cx="29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B25EC24-C59B-7F5D-EEDE-7A3C0BC70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33"/>
          <a:stretch/>
        </p:blipFill>
        <p:spPr bwMode="auto">
          <a:xfrm>
            <a:off x="8977592" y="1502292"/>
            <a:ext cx="2900369" cy="2420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09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32EFA6A-D5CB-0E77-3535-1DBE3C13E5A9}"/>
              </a:ext>
            </a:extLst>
          </p:cNvPr>
          <p:cNvCxnSpPr>
            <a:cxnSpLocks/>
          </p:cNvCxnSpPr>
          <p:nvPr/>
        </p:nvCxnSpPr>
        <p:spPr>
          <a:xfrm>
            <a:off x="1" y="187906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D2FAAA2-5A58-00E9-218F-440B0492939E}"/>
              </a:ext>
            </a:extLst>
          </p:cNvPr>
          <p:cNvCxnSpPr>
            <a:cxnSpLocks/>
          </p:cNvCxnSpPr>
          <p:nvPr/>
        </p:nvCxnSpPr>
        <p:spPr>
          <a:xfrm>
            <a:off x="1" y="947323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Сервировка стола со сплошной заливкой">
            <a:extLst>
              <a:ext uri="{FF2B5EF4-FFF2-40B4-BE49-F238E27FC236}">
                <a16:creationId xmlns:a16="http://schemas.microsoft.com/office/drawing/2014/main" id="{6981A522-E26B-065D-1627-96883624B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2366" y="131957"/>
            <a:ext cx="815366" cy="815366"/>
          </a:xfrm>
          <a:prstGeom prst="rect">
            <a:avLst/>
          </a:prstGeom>
        </p:spPr>
      </p:pic>
      <p:pic>
        <p:nvPicPr>
          <p:cNvPr id="5" name="Рисунок 4" descr="Сервировка стола со сплошной заливкой">
            <a:extLst>
              <a:ext uri="{FF2B5EF4-FFF2-40B4-BE49-F238E27FC236}">
                <a16:creationId xmlns:a16="http://schemas.microsoft.com/office/drawing/2014/main" id="{6A210F53-0E5F-EB92-ECF2-6F18B4C42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1294" y="131957"/>
            <a:ext cx="815366" cy="8153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8E146C-F844-7C08-1D57-E3A7697D237B}"/>
              </a:ext>
            </a:extLst>
          </p:cNvPr>
          <p:cNvSpPr txBox="1"/>
          <p:nvPr/>
        </p:nvSpPr>
        <p:spPr>
          <a:xfrm>
            <a:off x="4633210" y="354974"/>
            <a:ext cx="2925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16675 Младший повар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C0BA5-48AD-B6F9-FA00-351F9864E1F2}"/>
              </a:ext>
            </a:extLst>
          </p:cNvPr>
          <p:cNvSpPr txBox="1"/>
          <p:nvPr/>
        </p:nvSpPr>
        <p:spPr>
          <a:xfrm>
            <a:off x="307731" y="947322"/>
            <a:ext cx="116673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младший повар оказывает помощь старшим поварам в подготовке ингредиентов, уборке рабочего места и выполнении других основных задач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«Пипяо», ООО «Крошка Картошка», ООО «Дядюшка Джо»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«Чаплинс Пицца», ООО «Волжанин»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«Ярославский колледж управления и профессиональных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технологий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«Региональный многопрофильный колледж»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Угличский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профессионально-педагогический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политехнический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навыки/обязанности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инструкции и задания повара по организации рабочего места.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задания повара по приготовлению, презентации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напитков и кулинарных изделий.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чистоту вверенного участка кухни, убирает рабочее место.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от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30.000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79C347-BDF6-4B9E-FA68-A569363E6BF5}"/>
              </a:ext>
            </a:extLst>
          </p:cNvPr>
          <p:cNvSpPr txBox="1"/>
          <p:nvPr/>
        </p:nvSpPr>
        <p:spPr>
          <a:xfrm>
            <a:off x="8711912" y="3926348"/>
            <a:ext cx="29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FB3D7068-3A57-257A-D52A-857DEC13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661" y="1467321"/>
            <a:ext cx="3535998" cy="23573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69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88A7ECA-0DE3-9488-1C92-36CBB57FB0CF}"/>
              </a:ext>
            </a:extLst>
          </p:cNvPr>
          <p:cNvCxnSpPr>
            <a:cxnSpLocks/>
          </p:cNvCxnSpPr>
          <p:nvPr/>
        </p:nvCxnSpPr>
        <p:spPr>
          <a:xfrm>
            <a:off x="1" y="187906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F2ED7F8-CF34-52AF-AEDE-8E9B4559A614}"/>
              </a:ext>
            </a:extLst>
          </p:cNvPr>
          <p:cNvCxnSpPr>
            <a:cxnSpLocks/>
          </p:cNvCxnSpPr>
          <p:nvPr/>
        </p:nvCxnSpPr>
        <p:spPr>
          <a:xfrm>
            <a:off x="1" y="947323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8CAFF63-9AC5-8E63-49E8-C5E3C37DEBCD}"/>
              </a:ext>
            </a:extLst>
          </p:cNvPr>
          <p:cNvSpPr txBox="1"/>
          <p:nvPr/>
        </p:nvSpPr>
        <p:spPr>
          <a:xfrm>
            <a:off x="4633210" y="354974"/>
            <a:ext cx="2925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13450 Маляр</a:t>
            </a:r>
          </a:p>
        </p:txBody>
      </p:sp>
      <p:pic>
        <p:nvPicPr>
          <p:cNvPr id="6" name="Рисунок 5" descr="Большая кисть со сплошной заливкой">
            <a:extLst>
              <a:ext uri="{FF2B5EF4-FFF2-40B4-BE49-F238E27FC236}">
                <a16:creationId xmlns:a16="http://schemas.microsoft.com/office/drawing/2014/main" id="{B80B1C40-B415-12E7-41B6-9179E8CD1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210" y="243452"/>
            <a:ext cx="648325" cy="648325"/>
          </a:xfrm>
          <a:prstGeom prst="rect">
            <a:avLst/>
          </a:prstGeom>
        </p:spPr>
      </p:pic>
      <p:pic>
        <p:nvPicPr>
          <p:cNvPr id="7" name="Рисунок 6" descr="Большая кисть со сплошной заливкой">
            <a:extLst>
              <a:ext uri="{FF2B5EF4-FFF2-40B4-BE49-F238E27FC236}">
                <a16:creationId xmlns:a16="http://schemas.microsoft.com/office/drawing/2014/main" id="{AA2C07FE-5441-2773-DFF7-BD05F43AF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0467" y="215477"/>
            <a:ext cx="648325" cy="648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C79321-6190-2EC6-EA1E-C37D5E5F948A}"/>
              </a:ext>
            </a:extLst>
          </p:cNvPr>
          <p:cNvSpPr txBox="1"/>
          <p:nvPr/>
        </p:nvSpPr>
        <p:spPr>
          <a:xfrm>
            <a:off x="175846" y="919347"/>
            <a:ext cx="11895992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рабочий по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шпаклевке и покраске внутренних и наружных поверхностей зданий. 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«Россети Центр»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«ЛАКОС коутингс»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«Строитель»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Угличский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профессионально-педагогический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политехнический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Переславский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колледж имени А. Невского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«Профессионально-педагогический колледж Ростова Великого»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навыки/обязанности: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Подготавливает поверхности к окончательной отделке (удаляет старую краску или покрывающий материал и выравнивает поверхности шпаклевкой)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Окрашивает поверхности краской или лаком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Клеит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окрашивает обои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от 30.000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06E195-3AF0-72FD-63A3-6E3BBB5941AB}"/>
              </a:ext>
            </a:extLst>
          </p:cNvPr>
          <p:cNvSpPr txBox="1"/>
          <p:nvPr/>
        </p:nvSpPr>
        <p:spPr>
          <a:xfrm>
            <a:off x="8748346" y="4053500"/>
            <a:ext cx="301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3C6CC3B9-220B-5E09-E41B-61C35079F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35" y="1444492"/>
            <a:ext cx="3871855" cy="2581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969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88A7ECA-0DE3-9488-1C92-36CBB57FB0CF}"/>
              </a:ext>
            </a:extLst>
          </p:cNvPr>
          <p:cNvCxnSpPr>
            <a:cxnSpLocks/>
          </p:cNvCxnSpPr>
          <p:nvPr/>
        </p:nvCxnSpPr>
        <p:spPr>
          <a:xfrm>
            <a:off x="1" y="187906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F2ED7F8-CF34-52AF-AEDE-8E9B4559A614}"/>
              </a:ext>
            </a:extLst>
          </p:cNvPr>
          <p:cNvCxnSpPr>
            <a:cxnSpLocks/>
          </p:cNvCxnSpPr>
          <p:nvPr/>
        </p:nvCxnSpPr>
        <p:spPr>
          <a:xfrm>
            <a:off x="1" y="947323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7C79321-6190-2EC6-EA1E-C37D5E5F948A}"/>
              </a:ext>
            </a:extLst>
          </p:cNvPr>
          <p:cNvSpPr txBox="1"/>
          <p:nvPr/>
        </p:nvSpPr>
        <p:spPr>
          <a:xfrm>
            <a:off x="254976" y="973823"/>
            <a:ext cx="1143000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обеспечивает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работы компьютерных систем и обработку информации в организации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МДОУ «Детский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№8»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Белосельская средняя общеобразовательная школа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вакцинации в ГУЗ ЯО Пошехонская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Пошехонская центральная библиотека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«Рыбинский профессионально-педагогический колледж »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навыки/обязанности: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Корректный ввод информации в электронную базу данных, её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структурирование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приведение в должный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 информации, проверка корректности данных, создание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отчётов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актуальности и целостности информации в системе.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Подключение сопутствующего оборудования (принтеров, мониторов и т. д.), подготовка компьютера к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электронными документами, распечатка необходимых данных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от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30.000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06E195-3AF0-72FD-63A3-6E3BBB5941AB}"/>
              </a:ext>
            </a:extLst>
          </p:cNvPr>
          <p:cNvSpPr txBox="1"/>
          <p:nvPr/>
        </p:nvSpPr>
        <p:spPr>
          <a:xfrm>
            <a:off x="8748346" y="3727938"/>
            <a:ext cx="293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53" y="268885"/>
            <a:ext cx="591363" cy="5974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7477" y="268885"/>
            <a:ext cx="591363" cy="59746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30310" y="367560"/>
            <a:ext cx="10275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16199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11090" y="382949"/>
            <a:ext cx="5528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электронно-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вычислительных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26" y="1432751"/>
            <a:ext cx="3202982" cy="21353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4088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A0DC272-890B-B97F-4EC4-486A0A620693}"/>
              </a:ext>
            </a:extLst>
          </p:cNvPr>
          <p:cNvCxnSpPr>
            <a:cxnSpLocks/>
          </p:cNvCxnSpPr>
          <p:nvPr/>
        </p:nvCxnSpPr>
        <p:spPr>
          <a:xfrm>
            <a:off x="0" y="188631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D8A18B-C1B9-A831-3A71-EAB5BA9F5A7C}"/>
              </a:ext>
            </a:extLst>
          </p:cNvPr>
          <p:cNvCxnSpPr>
            <a:cxnSpLocks/>
          </p:cNvCxnSpPr>
          <p:nvPr/>
        </p:nvCxnSpPr>
        <p:spPr>
          <a:xfrm>
            <a:off x="0" y="968024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D6E3ABA-0962-6388-9305-B1BDFEEB4033}"/>
              </a:ext>
            </a:extLst>
          </p:cNvPr>
          <p:cNvSpPr txBox="1"/>
          <p:nvPr/>
        </p:nvSpPr>
        <p:spPr>
          <a:xfrm>
            <a:off x="3150739" y="192643"/>
            <a:ext cx="58905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18545 Слесарь по ремонту сельскохозяйственных машин и оборудования </a:t>
            </a:r>
          </a:p>
        </p:txBody>
      </p:sp>
      <p:pic>
        <p:nvPicPr>
          <p:cNvPr id="5" name="Рисунок 4" descr="Инструменты со сплошной заливкой">
            <a:extLst>
              <a:ext uri="{FF2B5EF4-FFF2-40B4-BE49-F238E27FC236}">
                <a16:creationId xmlns:a16="http://schemas.microsoft.com/office/drawing/2014/main" id="{94084904-4B79-263B-E426-32112C5DF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4690" y="188631"/>
            <a:ext cx="772453" cy="772453"/>
          </a:xfrm>
          <a:prstGeom prst="rect">
            <a:avLst/>
          </a:prstGeom>
        </p:spPr>
      </p:pic>
      <p:pic>
        <p:nvPicPr>
          <p:cNvPr id="6" name="Рисунок 5" descr="Инструменты со сплошной заливкой">
            <a:extLst>
              <a:ext uri="{FF2B5EF4-FFF2-40B4-BE49-F238E27FC236}">
                <a16:creationId xmlns:a16="http://schemas.microsoft.com/office/drawing/2014/main" id="{30C4B3DC-D631-9A58-8616-A61C6C6B2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4856" y="195571"/>
            <a:ext cx="772453" cy="77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0DD767-7A49-C98A-2C7D-8C8751F5A722}"/>
              </a:ext>
            </a:extLst>
          </p:cNvPr>
          <p:cNvSpPr txBox="1"/>
          <p:nvPr/>
        </p:nvSpPr>
        <p:spPr>
          <a:xfrm>
            <a:off x="-1" y="933157"/>
            <a:ext cx="1219200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выполняющий работы по ремонту, разборке и сборке, регулированию и обслуживанию технических средств, тракторов, комбайнов.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«РЫБИНСКАЯ ГЕНЕРАЦИЯ»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«ОДК-ГТ»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«АТП Ярославское»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«Региональный многопрофильный колледж»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навыки/обязанности: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слесарные работы по ремонту сельскохозяйственных машин и оборудованию.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ремонт отдельных узлов и деталей тракторов, самоходных и других сельскохозяйственных машин, прицепных и навесных устройств, оборудования животноводческих ферм и комплексов с заменой отдельных частей и деталей.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профилактические осмотры тракторов, самоходных и других сельскохозяйственных машин.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работы по консервации и сезонному хранению сельскохозяйственных машин и оборудования.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 эксплуатацию и техническое обслуживание сельскохозяйственных машин и оборудования.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от 35.000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5EEC39-9F21-A4E7-409C-C89D25168679}"/>
              </a:ext>
            </a:extLst>
          </p:cNvPr>
          <p:cNvSpPr txBox="1"/>
          <p:nvPr/>
        </p:nvSpPr>
        <p:spPr>
          <a:xfrm>
            <a:off x="8910886" y="3647368"/>
            <a:ext cx="29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56B2BF46-1227-BA2C-6524-382627D9F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6" b="9263"/>
          <a:stretch/>
        </p:blipFill>
        <p:spPr bwMode="auto">
          <a:xfrm>
            <a:off x="8520313" y="1412750"/>
            <a:ext cx="3269226" cy="21671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738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59944BAA-3E56-16E6-85EF-577E5E87A46B}"/>
              </a:ext>
            </a:extLst>
          </p:cNvPr>
          <p:cNvCxnSpPr>
            <a:cxnSpLocks/>
          </p:cNvCxnSpPr>
          <p:nvPr/>
        </p:nvCxnSpPr>
        <p:spPr>
          <a:xfrm>
            <a:off x="0" y="188631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96B3F0D-AD7C-A6AE-9FB1-015047F20E15}"/>
              </a:ext>
            </a:extLst>
          </p:cNvPr>
          <p:cNvCxnSpPr>
            <a:cxnSpLocks/>
          </p:cNvCxnSpPr>
          <p:nvPr/>
        </p:nvCxnSpPr>
        <p:spPr>
          <a:xfrm>
            <a:off x="0" y="968024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8F6DDDF-3417-7729-1800-5BD21E519E60}"/>
              </a:ext>
            </a:extLst>
          </p:cNvPr>
          <p:cNvSpPr txBox="1"/>
          <p:nvPr/>
        </p:nvSpPr>
        <p:spPr>
          <a:xfrm>
            <a:off x="3150739" y="378273"/>
            <a:ext cx="5890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16909 Портной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532E27-4902-060E-4211-59695B1E6D99}"/>
              </a:ext>
            </a:extLst>
          </p:cNvPr>
          <p:cNvSpPr txBox="1"/>
          <p:nvPr/>
        </p:nvSpPr>
        <p:spPr>
          <a:xfrm>
            <a:off x="193430" y="935838"/>
            <a:ext cx="1178169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рабочий,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выполняет работу на машинах или вручную по пошиву и ремонту швейных изделий.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«Трикотажная фабрика»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«Тампотрафарет»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ПЦ «Экостиль»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ЯО «Профессионально-педагогический колледж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Ростова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Великого»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навыки/обязанности: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Ремонтирует изделия бытовой и специальной одежды, домашнего текстиля и текстильной галантереи без примерок из простых в обработке материалов по индивидуальным заказам.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Изготавливает изделия бытовой и специальной одежды, домашнего текстиля и текстильной галантереи без примерок из простых в обработке материалов по индивидуальным заказам. 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от 30.000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0E5BF8-C8A4-C7F8-C391-290127D44827}"/>
              </a:ext>
            </a:extLst>
          </p:cNvPr>
          <p:cNvSpPr txBox="1"/>
          <p:nvPr/>
        </p:nvSpPr>
        <p:spPr>
          <a:xfrm>
            <a:off x="8704385" y="3793553"/>
            <a:ext cx="2990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8" name="Рисунок 7" descr="Рубашка со сплошной заливкой">
            <a:extLst>
              <a:ext uri="{FF2B5EF4-FFF2-40B4-BE49-F238E27FC236}">
                <a16:creationId xmlns:a16="http://schemas.microsoft.com/office/drawing/2014/main" id="{59FBDFF6-3E55-C1BF-A091-147AD633F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4482" y="251405"/>
            <a:ext cx="653845" cy="653845"/>
          </a:xfrm>
          <a:prstGeom prst="rect">
            <a:avLst/>
          </a:prstGeom>
        </p:spPr>
      </p:pic>
      <p:pic>
        <p:nvPicPr>
          <p:cNvPr id="9" name="Рисунок 8" descr="Рубашка со сплошной заливкой">
            <a:extLst>
              <a:ext uri="{FF2B5EF4-FFF2-40B4-BE49-F238E27FC236}">
                <a16:creationId xmlns:a16="http://schemas.microsoft.com/office/drawing/2014/main" id="{AAC4B8B7-4A3D-4DF7-5F59-E551B162B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3675" y="219220"/>
            <a:ext cx="653845" cy="653845"/>
          </a:xfrm>
          <a:prstGeom prst="rect">
            <a:avLst/>
          </a:prstGeom>
        </p:spPr>
      </p:pic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AB712E75-EC76-2966-26E6-0ED9B599E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6"/>
          <a:stretch/>
        </p:blipFill>
        <p:spPr bwMode="auto">
          <a:xfrm>
            <a:off x="8306935" y="1532429"/>
            <a:ext cx="3417277" cy="2071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95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DE805F50-A9F2-8FEA-25A9-6B720B5A928E}"/>
              </a:ext>
            </a:extLst>
          </p:cNvPr>
          <p:cNvCxnSpPr>
            <a:cxnSpLocks/>
          </p:cNvCxnSpPr>
          <p:nvPr/>
        </p:nvCxnSpPr>
        <p:spPr>
          <a:xfrm>
            <a:off x="0" y="188631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B292F3F-44FC-E821-7753-29B436D9379F}"/>
              </a:ext>
            </a:extLst>
          </p:cNvPr>
          <p:cNvCxnSpPr>
            <a:cxnSpLocks/>
          </p:cNvCxnSpPr>
          <p:nvPr/>
        </p:nvCxnSpPr>
        <p:spPr>
          <a:xfrm>
            <a:off x="0" y="968024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7129465-4127-6895-55CF-0C9719882976}"/>
              </a:ext>
            </a:extLst>
          </p:cNvPr>
          <p:cNvSpPr txBox="1"/>
          <p:nvPr/>
        </p:nvSpPr>
        <p:spPr>
          <a:xfrm>
            <a:off x="3150739" y="364389"/>
            <a:ext cx="5890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18466 Слесарь механосборочных работ</a:t>
            </a:r>
          </a:p>
        </p:txBody>
      </p:sp>
      <p:pic>
        <p:nvPicPr>
          <p:cNvPr id="5" name="Рисунок 4" descr="Инструменты со сплошной заливкой">
            <a:extLst>
              <a:ext uri="{FF2B5EF4-FFF2-40B4-BE49-F238E27FC236}">
                <a16:creationId xmlns:a16="http://schemas.microsoft.com/office/drawing/2014/main" id="{A7F25607-D1DC-46E1-97AC-4B6B6B4B5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4690" y="188631"/>
            <a:ext cx="772453" cy="772453"/>
          </a:xfrm>
          <a:prstGeom prst="rect">
            <a:avLst/>
          </a:prstGeom>
        </p:spPr>
      </p:pic>
      <p:pic>
        <p:nvPicPr>
          <p:cNvPr id="6" name="Рисунок 5" descr="Инструменты со сплошной заливкой">
            <a:extLst>
              <a:ext uri="{FF2B5EF4-FFF2-40B4-BE49-F238E27FC236}">
                <a16:creationId xmlns:a16="http://schemas.microsoft.com/office/drawing/2014/main" id="{E9961C4E-E9CF-1486-C7D6-2022C063F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4856" y="195571"/>
            <a:ext cx="772453" cy="77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858ECB-7012-3D82-6539-3A0E04B29AC3}"/>
              </a:ext>
            </a:extLst>
          </p:cNvPr>
          <p:cNvSpPr txBox="1"/>
          <p:nvPr/>
        </p:nvSpPr>
        <p:spPr>
          <a:xfrm>
            <a:off x="184638" y="1063869"/>
            <a:ext cx="1176410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специализируется на сборке агрегатов и приборов из готовых деталей. 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«РЫБИНСКАЯ ГЕНЕРАЦИЯ»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«ОДК-ГТ»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АТП «Ярославское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«Ярославский автомеханический колледж»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ГПОАУ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ЯО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Угличский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профессионально-педагогический политехнический колледж»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навыки/обязанности: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с технической документацией, читает и составляет чертежи и схемы;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Обрабатывает детали, соединяет их в конструкции, собирает механизмы;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регулировку, настройку и отладку оборудования разной сложности. 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от 30.000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20882E-DBA2-54E2-B4B1-88FB185207E7}"/>
              </a:ext>
            </a:extLst>
          </p:cNvPr>
          <p:cNvSpPr txBox="1"/>
          <p:nvPr/>
        </p:nvSpPr>
        <p:spPr>
          <a:xfrm>
            <a:off x="8644797" y="4159978"/>
            <a:ext cx="29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3D501907-5F28-83BC-EEB7-CCB4EE035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689" y="1534148"/>
            <a:ext cx="3447239" cy="2298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963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D4061C6-F1A1-9747-4870-DA97A0102E72}"/>
              </a:ext>
            </a:extLst>
          </p:cNvPr>
          <p:cNvCxnSpPr>
            <a:cxnSpLocks/>
          </p:cNvCxnSpPr>
          <p:nvPr/>
        </p:nvCxnSpPr>
        <p:spPr>
          <a:xfrm>
            <a:off x="0" y="188631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2826A40-7602-C0E4-D5F4-C8F7A7C9C96F}"/>
              </a:ext>
            </a:extLst>
          </p:cNvPr>
          <p:cNvCxnSpPr>
            <a:cxnSpLocks/>
          </p:cNvCxnSpPr>
          <p:nvPr/>
        </p:nvCxnSpPr>
        <p:spPr>
          <a:xfrm>
            <a:off x="0" y="968024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6C8E1F4-ACB4-782F-8AF6-5A437C14768B}"/>
              </a:ext>
            </a:extLst>
          </p:cNvPr>
          <p:cNvSpPr txBox="1"/>
          <p:nvPr/>
        </p:nvSpPr>
        <p:spPr>
          <a:xfrm>
            <a:off x="3150739" y="364389"/>
            <a:ext cx="5890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18559 Слесарь-ремонтник</a:t>
            </a:r>
          </a:p>
        </p:txBody>
      </p:sp>
      <p:pic>
        <p:nvPicPr>
          <p:cNvPr id="5" name="Рисунок 4" descr="Инструменты со сплошной заливкой">
            <a:extLst>
              <a:ext uri="{FF2B5EF4-FFF2-40B4-BE49-F238E27FC236}">
                <a16:creationId xmlns:a16="http://schemas.microsoft.com/office/drawing/2014/main" id="{57DD3F1D-AD5A-994B-AD96-6D46558E8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4690" y="188631"/>
            <a:ext cx="772453" cy="772453"/>
          </a:xfrm>
          <a:prstGeom prst="rect">
            <a:avLst/>
          </a:prstGeom>
        </p:spPr>
      </p:pic>
      <p:pic>
        <p:nvPicPr>
          <p:cNvPr id="6" name="Рисунок 5" descr="Инструменты со сплошной заливкой">
            <a:extLst>
              <a:ext uri="{FF2B5EF4-FFF2-40B4-BE49-F238E27FC236}">
                <a16:creationId xmlns:a16="http://schemas.microsoft.com/office/drawing/2014/main" id="{A61A783E-8061-CE2C-7422-E61A1CA19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4856" y="195571"/>
            <a:ext cx="772453" cy="77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6657C6-3F97-B481-C9A2-217867F03124}"/>
              </a:ext>
            </a:extLst>
          </p:cNvPr>
          <p:cNvSpPr txBox="1"/>
          <p:nvPr/>
        </p:nvSpPr>
        <p:spPr>
          <a:xfrm>
            <a:off x="228599" y="974963"/>
            <a:ext cx="1165368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рабочий,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специализируется на выполнении ремонта производственного оборудования. 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«РЫБИНСКАЯ ГЕНЕРАЦИЯ»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«ОДК-ГТ»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АТП «Ярославское»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«Рыбинский многопрофильный колледж»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навыки/обязанности: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планово-предупредительный и экстренный ремонт оборудования на вверенном участке.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 поиском причин преждевременного износа оборудования, разрабатывает методы, замедляющие износ.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ремонт технической оснастки, мелкий ремонт механизмов и наладку станков.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Заказывает комплектующие, ведет учет запчастей.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от 30.000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E00544-9149-59CB-A678-9508D9F84609}"/>
              </a:ext>
            </a:extLst>
          </p:cNvPr>
          <p:cNvSpPr txBox="1"/>
          <p:nvPr/>
        </p:nvSpPr>
        <p:spPr>
          <a:xfrm>
            <a:off x="8884251" y="4079893"/>
            <a:ext cx="29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BD5C4DDA-27B2-A760-B787-E51224572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338" y="1366191"/>
            <a:ext cx="3557455" cy="2370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92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41C0D33-F7B2-E69A-6826-0D86B41C6D6B}"/>
              </a:ext>
            </a:extLst>
          </p:cNvPr>
          <p:cNvCxnSpPr>
            <a:cxnSpLocks/>
          </p:cNvCxnSpPr>
          <p:nvPr/>
        </p:nvCxnSpPr>
        <p:spPr>
          <a:xfrm>
            <a:off x="0" y="188631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2C67CB4-B794-8522-800C-9B3B61F725A4}"/>
              </a:ext>
            </a:extLst>
          </p:cNvPr>
          <p:cNvCxnSpPr>
            <a:cxnSpLocks/>
          </p:cNvCxnSpPr>
          <p:nvPr/>
        </p:nvCxnSpPr>
        <p:spPr>
          <a:xfrm>
            <a:off x="0" y="1035528"/>
            <a:ext cx="1219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106B43E-49AB-63A1-7608-48659B56D7EE}"/>
              </a:ext>
            </a:extLst>
          </p:cNvPr>
          <p:cNvSpPr txBox="1"/>
          <p:nvPr/>
        </p:nvSpPr>
        <p:spPr>
          <a:xfrm>
            <a:off x="3150739" y="378273"/>
            <a:ext cx="5890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19601 Швея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54306-1F85-28CA-1830-13EBB9BF8795}"/>
              </a:ext>
            </a:extLst>
          </p:cNvPr>
          <p:cNvSpPr txBox="1"/>
          <p:nvPr/>
        </p:nvSpPr>
        <p:spPr>
          <a:xfrm>
            <a:off x="272561" y="1007084"/>
            <a:ext cx="1179048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занимается пошивом и ремонтом разных изделий из текстильных материалов, кожи, меха других материалов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«Трикотажная фабрика»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«Тампотрафарет»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ПЦ «Экостиль»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учиться?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«Ярославский колледж управления и профессиональных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технологий»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ГПОУ ЯО «Рыбинский многопрофильный колледж»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навыки/обязанности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изделий к ремонту по индивидуальным заказам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 по мелкому и среднему ремонту изделий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внутрипроцессного контроля качества ремонта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выполненного заказа к выдаче заказчику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от 30.000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88E30-C54B-69F6-719E-AD832AE2796E}"/>
              </a:ext>
            </a:extLst>
          </p:cNvPr>
          <p:cNvSpPr txBox="1"/>
          <p:nvPr/>
        </p:nvSpPr>
        <p:spPr>
          <a:xfrm>
            <a:off x="8816347" y="4214213"/>
            <a:ext cx="29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обучения 1г. 10 мес.</a:t>
            </a:r>
          </a:p>
        </p:txBody>
      </p:sp>
      <p:pic>
        <p:nvPicPr>
          <p:cNvPr id="5" name="Рисунок 4" descr="Рубашка со сплошной заливкой">
            <a:extLst>
              <a:ext uri="{FF2B5EF4-FFF2-40B4-BE49-F238E27FC236}">
                <a16:creationId xmlns:a16="http://schemas.microsoft.com/office/drawing/2014/main" id="{CEF8E5BC-46CE-D8D6-5667-50A581AA0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4482" y="251405"/>
            <a:ext cx="653845" cy="653845"/>
          </a:xfrm>
          <a:prstGeom prst="rect">
            <a:avLst/>
          </a:prstGeom>
        </p:spPr>
      </p:pic>
      <p:pic>
        <p:nvPicPr>
          <p:cNvPr id="8" name="Рисунок 7" descr="Рубашка со сплошной заливкой">
            <a:extLst>
              <a:ext uri="{FF2B5EF4-FFF2-40B4-BE49-F238E27FC236}">
                <a16:creationId xmlns:a16="http://schemas.microsoft.com/office/drawing/2014/main" id="{A0389881-F305-0F77-FB9E-9479B338C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3675" y="219220"/>
            <a:ext cx="653845" cy="653845"/>
          </a:xfrm>
          <a:prstGeom prst="rect">
            <a:avLst/>
          </a:prstGeom>
        </p:spPr>
      </p:pic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B658B6EE-137B-F77B-DB96-A4ACFBFC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465412"/>
            <a:ext cx="3762875" cy="2508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81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36C75E-A913-A4D1-A7CF-9876A1E0361A}"/>
              </a:ext>
            </a:extLst>
          </p:cNvPr>
          <p:cNvSpPr txBox="1"/>
          <p:nvPr/>
        </p:nvSpPr>
        <p:spPr>
          <a:xfrm>
            <a:off x="2032818" y="87924"/>
            <a:ext cx="8126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Инклюзивные мастерские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8FA542-1475-6E3E-A8B9-532A59F96F08}"/>
              </a:ext>
            </a:extLst>
          </p:cNvPr>
          <p:cNvSpPr txBox="1"/>
          <p:nvPr/>
        </p:nvSpPr>
        <p:spPr>
          <a:xfrm>
            <a:off x="451905" y="722596"/>
            <a:ext cx="113649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Созданы на базе ЯРООИ Лицом к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 </a:t>
            </a:r>
            <a:endParaRPr lang="ru-RU" sz="2000" b="1" i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Мастерские выполняют две задачи: профориентация ребят, оканчивающих школу, и социальная адаптация, щадящая занятость для более взрослых. С учетом ментальных особенностей участников проекта школьники трудятся не более получаса-часа в день, старшие работники — по 3−4 часа. 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358A98C2-74E9-C0B7-AB75-E5823845A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5" b="6575"/>
          <a:stretch/>
        </p:blipFill>
        <p:spPr bwMode="auto">
          <a:xfrm>
            <a:off x="525223" y="2243731"/>
            <a:ext cx="2551685" cy="2098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51C3FA-7426-543D-33C7-D29EC55FB745}"/>
              </a:ext>
            </a:extLst>
          </p:cNvPr>
          <p:cNvSpPr txBox="1"/>
          <p:nvPr/>
        </p:nvSpPr>
        <p:spPr>
          <a:xfrm>
            <a:off x="451905" y="4358201"/>
            <a:ext cx="2625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Столярная мастерская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4037F1-58AD-6CF3-97B6-1D06C5DCE3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2" r="10636"/>
          <a:stretch/>
        </p:blipFill>
        <p:spPr>
          <a:xfrm>
            <a:off x="6780685" y="4325946"/>
            <a:ext cx="2152300" cy="210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C14A52-3D5C-B1D3-EF8F-E37FDD59DB32}"/>
              </a:ext>
            </a:extLst>
          </p:cNvPr>
          <p:cNvSpPr txBox="1"/>
          <p:nvPr/>
        </p:nvSpPr>
        <p:spPr>
          <a:xfrm>
            <a:off x="6712166" y="6426306"/>
            <a:ext cx="259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Гончарная мастерская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19C9584A-FBBB-5AA2-8E2B-ABF74B035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561" y="2244110"/>
            <a:ext cx="2651929" cy="2073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589ECF-E211-564A-2726-6F639FDE0B5D}"/>
              </a:ext>
            </a:extLst>
          </p:cNvPr>
          <p:cNvSpPr txBox="1"/>
          <p:nvPr/>
        </p:nvSpPr>
        <p:spPr>
          <a:xfrm>
            <a:off x="9307882" y="4342309"/>
            <a:ext cx="242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Полиграфия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4AFC5832-DD46-BF21-31CA-EBF2286C9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41" y="4317255"/>
            <a:ext cx="2290744" cy="2136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C54847-DE9B-E976-88CB-446E3290DCAD}"/>
              </a:ext>
            </a:extLst>
          </p:cNvPr>
          <p:cNvSpPr txBox="1"/>
          <p:nvPr/>
        </p:nvSpPr>
        <p:spPr>
          <a:xfrm>
            <a:off x="2625244" y="6415457"/>
            <a:ext cx="323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Пэчворк</a:t>
            </a: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C1CA16DD-14BE-F9AA-AAB3-A6720539F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9" b="7795"/>
          <a:stretch/>
        </p:blipFill>
        <p:spPr bwMode="auto">
          <a:xfrm>
            <a:off x="5069076" y="2071829"/>
            <a:ext cx="1901856" cy="18672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090DEE-CD01-05DC-ED6A-F02E5837771F}"/>
              </a:ext>
            </a:extLst>
          </p:cNvPr>
          <p:cNvSpPr txBox="1"/>
          <p:nvPr/>
        </p:nvSpPr>
        <p:spPr>
          <a:xfrm>
            <a:off x="4301817" y="3838599"/>
            <a:ext cx="3436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Кожевенная мастерская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777180" y="5353627"/>
            <a:ext cx="2061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+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7 (906)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636-18-25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ул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 Чкалова, 21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00" y="5620203"/>
            <a:ext cx="390178" cy="3901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796" y="5953841"/>
            <a:ext cx="432854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73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7ED2E-6D62-6993-9D42-2D0AD6D113B5}"/>
              </a:ext>
            </a:extLst>
          </p:cNvPr>
          <p:cNvSpPr txBox="1">
            <a:spLocks/>
          </p:cNvSpPr>
          <p:nvPr/>
        </p:nvSpPr>
        <p:spPr>
          <a:xfrm>
            <a:off x="1494691" y="303042"/>
            <a:ext cx="10515601" cy="6439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учреждение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«Ярославский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колледж управления и профессиональных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технологий»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7F099162-723F-41C2-9DC8-4F90A1511B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" t="19862"/>
          <a:stretch/>
        </p:blipFill>
        <p:spPr bwMode="auto">
          <a:xfrm>
            <a:off x="1422694" y="1056841"/>
            <a:ext cx="4301716" cy="2289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EE17BE-9B8F-9347-4966-48A43A450CEB}"/>
              </a:ext>
            </a:extLst>
          </p:cNvPr>
          <p:cNvSpPr txBox="1"/>
          <p:nvPr/>
        </p:nvSpPr>
        <p:spPr>
          <a:xfrm>
            <a:off x="6171592" y="1097901"/>
            <a:ext cx="6746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150042, г. Ярославль, Тутаевское шоссе, д. 31А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Рисунок 5" descr="Конверт со сплошной заливкой">
            <a:extLst>
              <a:ext uri="{FF2B5EF4-FFF2-40B4-BE49-F238E27FC236}">
                <a16:creationId xmlns:a16="http://schemas.microsoft.com/office/drawing/2014/main" id="{A6805D11-CAA3-815E-C6B7-4792BBDCB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4499" y="1047991"/>
            <a:ext cx="480517" cy="398544"/>
          </a:xfrm>
          <a:prstGeom prst="rect">
            <a:avLst/>
          </a:prstGeom>
        </p:spPr>
      </p:pic>
      <p:pic>
        <p:nvPicPr>
          <p:cNvPr id="7" name="Рисунок 6" descr="Электронная почта со сплошной заливкой">
            <a:extLst>
              <a:ext uri="{FF2B5EF4-FFF2-40B4-BE49-F238E27FC236}">
                <a16:creationId xmlns:a16="http://schemas.microsoft.com/office/drawing/2014/main" id="{0035851B-544A-8A96-0A20-20D3B7B5A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4976" y="1484836"/>
            <a:ext cx="476139" cy="398544"/>
          </a:xfrm>
          <a:prstGeom prst="rect">
            <a:avLst/>
          </a:prstGeom>
        </p:spPr>
      </p:pic>
      <p:pic>
        <p:nvPicPr>
          <p:cNvPr id="8" name="Рисунок 7" descr="Динамик телефона  со сплошной заливкой">
            <a:extLst>
              <a:ext uri="{FF2B5EF4-FFF2-40B4-BE49-F238E27FC236}">
                <a16:creationId xmlns:a16="http://schemas.microsoft.com/office/drawing/2014/main" id="{71A1A673-BA44-988D-9306-DAEAB2E2B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9109" y="1933270"/>
            <a:ext cx="386919" cy="4323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E0160C-6C4C-386A-F366-B7BB84263E5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08" y="2414192"/>
            <a:ext cx="386919" cy="3851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03FEAF-7000-3763-BE04-9FFEE876047B}"/>
              </a:ext>
            </a:extLst>
          </p:cNvPr>
          <p:cNvSpPr txBox="1"/>
          <p:nvPr/>
        </p:nvSpPr>
        <p:spPr>
          <a:xfrm>
            <a:off x="6166027" y="1981818"/>
            <a:ext cx="615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 (4852) 55-19-66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EB4EA8-64AD-CFF5-A188-B5538D325376}"/>
              </a:ext>
            </a:extLst>
          </p:cNvPr>
          <p:cNvSpPr txBox="1"/>
          <p:nvPr/>
        </p:nvSpPr>
        <p:spPr>
          <a:xfrm>
            <a:off x="6166027" y="1533234"/>
            <a:ext cx="615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ykuipt.yaroslavl@yarregion.ru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8794A0-3E7A-5DE3-5932-26DD307E8F9E}"/>
              </a:ext>
            </a:extLst>
          </p:cNvPr>
          <p:cNvSpPr txBox="1"/>
          <p:nvPr/>
        </p:nvSpPr>
        <p:spPr>
          <a:xfrm>
            <a:off x="6166027" y="2414192"/>
            <a:ext cx="615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https://vk.com/club217513808</a:t>
            </a:r>
          </a:p>
        </p:txBody>
      </p:sp>
      <p:pic>
        <p:nvPicPr>
          <p:cNvPr id="13" name="Рисунок 12" descr="Здание со сплошной заливкой">
            <a:extLst>
              <a:ext uri="{FF2B5EF4-FFF2-40B4-BE49-F238E27FC236}">
                <a16:creationId xmlns:a16="http://schemas.microsoft.com/office/drawing/2014/main" id="{5C5E8886-A243-A524-763F-1AF2A76DF3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33969" y="2852015"/>
            <a:ext cx="500040" cy="5000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38CF78-E6DF-6414-D438-96FC25CB7AF2}"/>
              </a:ext>
            </a:extLst>
          </p:cNvPr>
          <p:cNvSpPr txBox="1"/>
          <p:nvPr/>
        </p:nvSpPr>
        <p:spPr>
          <a:xfrm>
            <a:off x="6166027" y="2940402"/>
            <a:ext cx="30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pic>
        <p:nvPicPr>
          <p:cNvPr id="15" name="Picture 2" descr="Logo">
            <a:extLst>
              <a:ext uri="{FF2B5EF4-FFF2-40B4-BE49-F238E27FC236}">
                <a16:creationId xmlns:a16="http://schemas.microsoft.com/office/drawing/2014/main" id="{641C155F-E50E-9ED7-097E-B8F282F60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85" y="303042"/>
            <a:ext cx="1203695" cy="93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9A3F88D0-5821-CCA8-5D1C-68A3D21A901E}"/>
              </a:ext>
            </a:extLst>
          </p:cNvPr>
          <p:cNvSpPr txBox="1">
            <a:spLocks/>
          </p:cNvSpPr>
          <p:nvPr/>
        </p:nvSpPr>
        <p:spPr>
          <a:xfrm>
            <a:off x="1494691" y="3545103"/>
            <a:ext cx="10176341" cy="7999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автономное учреждение Ярославской области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«Региональный многопрофильный колледж»</a:t>
            </a:r>
          </a:p>
        </p:txBody>
      </p:sp>
      <p:pic>
        <p:nvPicPr>
          <p:cNvPr id="18" name="Picture 4" descr="Picture background">
            <a:extLst>
              <a:ext uri="{FF2B5EF4-FFF2-40B4-BE49-F238E27FC236}">
                <a16:creationId xmlns:a16="http://schemas.microsoft.com/office/drawing/2014/main" id="{1E195C59-B2D2-462A-6849-073C4EB97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79" y="4107656"/>
            <a:ext cx="4301716" cy="2620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3F3E746-07CD-80EB-D115-AD2DBAE6076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623" y="5643727"/>
            <a:ext cx="386919" cy="3851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4ABBE9C-0D0E-8DF6-23A9-CDCA812C44E1}"/>
              </a:ext>
            </a:extLst>
          </p:cNvPr>
          <p:cNvSpPr txBox="1"/>
          <p:nvPr/>
        </p:nvSpPr>
        <p:spPr>
          <a:xfrm>
            <a:off x="6093542" y="4236353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ru-RU" b="0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150008, обл. Ярославская, г. Ярославль, Клубная 33А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A431FD-6D07-AB09-616E-82675C9AC205}"/>
              </a:ext>
            </a:extLst>
          </p:cNvPr>
          <p:cNvSpPr txBox="1"/>
          <p:nvPr/>
        </p:nvSpPr>
        <p:spPr>
          <a:xfrm>
            <a:off x="6093542" y="4708445"/>
            <a:ext cx="2757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dobr@region.adm.yar.ru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5F61D2-1F67-92DD-7A23-E2C2A69C219E}"/>
              </a:ext>
            </a:extLst>
          </p:cNvPr>
          <p:cNvSpPr txBox="1"/>
          <p:nvPr/>
        </p:nvSpPr>
        <p:spPr>
          <a:xfrm>
            <a:off x="6142531" y="5167051"/>
            <a:ext cx="21813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8(4852) 40-18-95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B8405D-4C5E-01B6-70BB-959B0D9BB06C}"/>
              </a:ext>
            </a:extLst>
          </p:cNvPr>
          <p:cNvSpPr txBox="1"/>
          <p:nvPr/>
        </p:nvSpPr>
        <p:spPr>
          <a:xfrm>
            <a:off x="6142531" y="5625657"/>
            <a:ext cx="3228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https://vk.com/zpk_public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889B87-BC04-76E7-F92B-7186E24CBC52}"/>
              </a:ext>
            </a:extLst>
          </p:cNvPr>
          <p:cNvSpPr txBox="1"/>
          <p:nvPr/>
        </p:nvSpPr>
        <p:spPr>
          <a:xfrm>
            <a:off x="6094072" y="6228623"/>
            <a:ext cx="30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pic>
        <p:nvPicPr>
          <p:cNvPr id="29" name="Рисунок 28" descr="Конверт со сплошной заливкой">
            <a:extLst>
              <a:ext uri="{FF2B5EF4-FFF2-40B4-BE49-F238E27FC236}">
                <a16:creationId xmlns:a16="http://schemas.microsoft.com/office/drawing/2014/main" id="{A44DEEBB-2B1F-7873-9D56-E668942D0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9800" y="4250894"/>
            <a:ext cx="480517" cy="398544"/>
          </a:xfrm>
          <a:prstGeom prst="rect">
            <a:avLst/>
          </a:prstGeom>
        </p:spPr>
      </p:pic>
      <p:pic>
        <p:nvPicPr>
          <p:cNvPr id="30" name="Рисунок 29" descr="Электронная почта со сплошной заливкой">
            <a:extLst>
              <a:ext uri="{FF2B5EF4-FFF2-40B4-BE49-F238E27FC236}">
                <a16:creationId xmlns:a16="http://schemas.microsoft.com/office/drawing/2014/main" id="{22A764D7-4DB1-63E0-8B0E-24F907C015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0277" y="4687739"/>
            <a:ext cx="476139" cy="398544"/>
          </a:xfrm>
          <a:prstGeom prst="rect">
            <a:avLst/>
          </a:prstGeom>
        </p:spPr>
      </p:pic>
      <p:pic>
        <p:nvPicPr>
          <p:cNvPr id="31" name="Рисунок 30" descr="Динамик телефона  со сплошной заливкой">
            <a:extLst>
              <a:ext uri="{FF2B5EF4-FFF2-40B4-BE49-F238E27FC236}">
                <a16:creationId xmlns:a16="http://schemas.microsoft.com/office/drawing/2014/main" id="{CFD54D08-A6C8-3C58-DCED-6C6157189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4410" y="5136173"/>
            <a:ext cx="386919" cy="432374"/>
          </a:xfrm>
          <a:prstGeom prst="rect">
            <a:avLst/>
          </a:prstGeom>
        </p:spPr>
      </p:pic>
      <p:pic>
        <p:nvPicPr>
          <p:cNvPr id="32" name="Рисунок 31" descr="Здание со сплошной заливкой">
            <a:extLst>
              <a:ext uri="{FF2B5EF4-FFF2-40B4-BE49-F238E27FC236}">
                <a16:creationId xmlns:a16="http://schemas.microsoft.com/office/drawing/2014/main" id="{B3C7F1B5-7B5D-500C-061C-A36CDA969C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79270" y="6054918"/>
            <a:ext cx="500040" cy="500040"/>
          </a:xfrm>
          <a:prstGeom prst="rect">
            <a:avLst/>
          </a:prstGeom>
        </p:spPr>
      </p:pic>
      <p:pic>
        <p:nvPicPr>
          <p:cNvPr id="34" name="Picture 2" descr="Picture background">
            <a:extLst>
              <a:ext uri="{FF2B5EF4-FFF2-40B4-BE49-F238E27FC236}">
                <a16:creationId xmlns:a16="http://schemas.microsoft.com/office/drawing/2014/main" id="{FC09FEB2-0EB5-2460-6996-5AFD92543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52" y="3352055"/>
            <a:ext cx="1132623" cy="9930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31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FA47E-49FA-76E8-8DA7-BEF4848C7D39}"/>
              </a:ext>
            </a:extLst>
          </p:cNvPr>
          <p:cNvSpPr txBox="1">
            <a:spLocks/>
          </p:cNvSpPr>
          <p:nvPr/>
        </p:nvSpPr>
        <p:spPr>
          <a:xfrm>
            <a:off x="1522771" y="325067"/>
            <a:ext cx="10515600" cy="6440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учреждение Ярославской области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«Ярославский автомеханический колледж»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5863DCED-6EF0-80CD-010C-6C97E1217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21" y="131853"/>
            <a:ext cx="1103045" cy="1103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2AAEC5FD-914D-FD84-508F-548C2D46B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055" y="1092524"/>
            <a:ext cx="4431070" cy="2492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EE7903-D03F-2BBF-C82F-DDF9621834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5" y="2452851"/>
            <a:ext cx="386919" cy="3851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9DADD2-261B-28E4-4617-61A3198E3C65}"/>
              </a:ext>
            </a:extLst>
          </p:cNvPr>
          <p:cNvSpPr txBox="1"/>
          <p:nvPr/>
        </p:nvSpPr>
        <p:spPr>
          <a:xfrm>
            <a:off x="6591132" y="2991325"/>
            <a:ext cx="30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CB7D57-F8B0-8DEF-DCAB-2D99A2416331}"/>
              </a:ext>
            </a:extLst>
          </p:cNvPr>
          <p:cNvSpPr txBox="1"/>
          <p:nvPr/>
        </p:nvSpPr>
        <p:spPr>
          <a:xfrm>
            <a:off x="6615033" y="1976601"/>
            <a:ext cx="2807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 (4852) 26-06-12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C1F84A-8566-E5C3-F588-EDC742426117}"/>
              </a:ext>
            </a:extLst>
          </p:cNvPr>
          <p:cNvSpPr txBox="1"/>
          <p:nvPr/>
        </p:nvSpPr>
        <p:spPr>
          <a:xfrm>
            <a:off x="6566044" y="1537505"/>
            <a:ext cx="4112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accent5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pu-24.yaroslavl@yarregion.ru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0A511D-02E9-8F26-AB58-5B3CD0B452EF}"/>
              </a:ext>
            </a:extLst>
          </p:cNvPr>
          <p:cNvSpPr txBox="1"/>
          <p:nvPr/>
        </p:nvSpPr>
        <p:spPr>
          <a:xfrm>
            <a:off x="6615033" y="2483648"/>
            <a:ext cx="3935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https://vk.com/yarkolledg24</a:t>
            </a:r>
          </a:p>
        </p:txBody>
      </p:sp>
      <p:pic>
        <p:nvPicPr>
          <p:cNvPr id="14" name="Рисунок 13" descr="Электронная почта со сплошной заливкой">
            <a:extLst>
              <a:ext uri="{FF2B5EF4-FFF2-40B4-BE49-F238E27FC236}">
                <a16:creationId xmlns:a16="http://schemas.microsoft.com/office/drawing/2014/main" id="{09875256-7BAF-3AB7-3256-0FCF231E5D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537505"/>
            <a:ext cx="476139" cy="398544"/>
          </a:xfrm>
          <a:prstGeom prst="rect">
            <a:avLst/>
          </a:prstGeom>
        </p:spPr>
      </p:pic>
      <p:pic>
        <p:nvPicPr>
          <p:cNvPr id="15" name="Рисунок 14" descr="Динамик телефона  со сплошной заливкой">
            <a:extLst>
              <a:ext uri="{FF2B5EF4-FFF2-40B4-BE49-F238E27FC236}">
                <a16:creationId xmlns:a16="http://schemas.microsoft.com/office/drawing/2014/main" id="{6F880751-C7B1-CD79-B801-219E50A17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0133" y="1985939"/>
            <a:ext cx="386919" cy="432374"/>
          </a:xfrm>
          <a:prstGeom prst="rect">
            <a:avLst/>
          </a:prstGeom>
        </p:spPr>
      </p:pic>
      <p:pic>
        <p:nvPicPr>
          <p:cNvPr id="16" name="Рисунок 15" descr="Здание со сплошной заливкой">
            <a:extLst>
              <a:ext uri="{FF2B5EF4-FFF2-40B4-BE49-F238E27FC236}">
                <a16:creationId xmlns:a16="http://schemas.microsoft.com/office/drawing/2014/main" id="{E9C26EEC-B102-C938-91AA-D8F3442F6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14993" y="2904684"/>
            <a:ext cx="500040" cy="500040"/>
          </a:xfrm>
          <a:prstGeom prst="rect">
            <a:avLst/>
          </a:prstGeom>
        </p:spPr>
      </p:pic>
      <p:pic>
        <p:nvPicPr>
          <p:cNvPr id="17" name="Рисунок 16" descr="Конверт со сплошной заливкой">
            <a:extLst>
              <a:ext uri="{FF2B5EF4-FFF2-40B4-BE49-F238E27FC236}">
                <a16:creationId xmlns:a16="http://schemas.microsoft.com/office/drawing/2014/main" id="{DBCF8360-607D-6007-00A1-9923C91768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13333" y="1090846"/>
            <a:ext cx="480517" cy="39854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66AA46F-3568-9808-6964-7BC379C75FC4}"/>
              </a:ext>
            </a:extLst>
          </p:cNvPr>
          <p:cNvSpPr txBox="1"/>
          <p:nvPr/>
        </p:nvSpPr>
        <p:spPr>
          <a:xfrm>
            <a:off x="6591132" y="1124106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150046, г. Ярославль, ул. Павлова, д. 6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FF3A61DB-6407-337B-F75A-3DE73DB6BEC3}"/>
              </a:ext>
            </a:extLst>
          </p:cNvPr>
          <p:cNvSpPr txBox="1">
            <a:spLocks/>
          </p:cNvSpPr>
          <p:nvPr/>
        </p:nvSpPr>
        <p:spPr>
          <a:xfrm>
            <a:off x="1625298" y="3651558"/>
            <a:ext cx="10689237" cy="6777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автономное учреждение Ярославской области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«Профессионально-педагогический колледж Ростова Великого»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F1C080F4-8063-1EFC-CE7A-A2BE4232B6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14451" r="9241" b="16335"/>
          <a:stretch/>
        </p:blipFill>
        <p:spPr bwMode="auto">
          <a:xfrm>
            <a:off x="190880" y="3438428"/>
            <a:ext cx="1333934" cy="1103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8FE95DC-2905-5437-6F25-0BAC62895B84}"/>
              </a:ext>
            </a:extLst>
          </p:cNvPr>
          <p:cNvSpPr txBox="1"/>
          <p:nvPr/>
        </p:nvSpPr>
        <p:spPr>
          <a:xfrm>
            <a:off x="6109823" y="5753392"/>
            <a:ext cx="3908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https://vk.com/rostovcollege</a:t>
            </a:r>
          </a:p>
        </p:txBody>
      </p:sp>
      <p:pic>
        <p:nvPicPr>
          <p:cNvPr id="31" name="Picture 4" descr="Picture background">
            <a:extLst>
              <a:ext uri="{FF2B5EF4-FFF2-40B4-BE49-F238E27FC236}">
                <a16:creationId xmlns:a16="http://schemas.microsoft.com/office/drawing/2014/main" id="{076D19E6-64E1-9359-DFEF-C0AA7CC47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4"/>
          <a:stretch/>
        </p:blipFill>
        <p:spPr bwMode="auto">
          <a:xfrm>
            <a:off x="1520367" y="4515425"/>
            <a:ext cx="3820525" cy="2378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CA739D0-D393-2504-417F-DE1621274DF4}"/>
              </a:ext>
            </a:extLst>
          </p:cNvPr>
          <p:cNvSpPr txBox="1"/>
          <p:nvPr/>
        </p:nvSpPr>
        <p:spPr>
          <a:xfrm>
            <a:off x="6113604" y="4683129"/>
            <a:ext cx="6723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152155, Ярославская область, г. Ростов, ул. Фрунзе, д. 42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2BA87E2-6CB3-6693-BF07-1CC152904A6E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279" y="5795088"/>
            <a:ext cx="329103" cy="32763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946ED3F-C97C-171E-C882-B40C6A358B9F}"/>
              </a:ext>
            </a:extLst>
          </p:cNvPr>
          <p:cNvSpPr txBox="1"/>
          <p:nvPr/>
        </p:nvSpPr>
        <p:spPr>
          <a:xfrm>
            <a:off x="6159728" y="5416658"/>
            <a:ext cx="2462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8-48536-7-57-21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2AFA212-7BB0-A94A-7767-7EBC4A6B38EF}"/>
              </a:ext>
            </a:extLst>
          </p:cNvPr>
          <p:cNvSpPr txBox="1"/>
          <p:nvPr/>
        </p:nvSpPr>
        <p:spPr>
          <a:xfrm>
            <a:off x="6109823" y="5003421"/>
            <a:ext cx="6408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rc-it.rostov@yarregion.ru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2DE0C31-BFD7-B3B4-E0F8-394D49CD9A88}"/>
              </a:ext>
            </a:extLst>
          </p:cNvPr>
          <p:cNvSpPr txBox="1"/>
          <p:nvPr/>
        </p:nvSpPr>
        <p:spPr>
          <a:xfrm>
            <a:off x="6117387" y="6268984"/>
            <a:ext cx="30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pic>
        <p:nvPicPr>
          <p:cNvPr id="41" name="Рисунок 40" descr="Электронная почта со сплошной заливкой">
            <a:extLst>
              <a:ext uri="{FF2B5EF4-FFF2-40B4-BE49-F238E27FC236}">
                <a16:creationId xmlns:a16="http://schemas.microsoft.com/office/drawing/2014/main" id="{095F9CBB-0C59-3D02-77CF-D59D6F59E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6409" y="5027389"/>
            <a:ext cx="476139" cy="398544"/>
          </a:xfrm>
          <a:prstGeom prst="rect">
            <a:avLst/>
          </a:prstGeom>
        </p:spPr>
      </p:pic>
      <p:pic>
        <p:nvPicPr>
          <p:cNvPr id="42" name="Рисунок 41" descr="Динамик телефона  со сплошной заливкой">
            <a:extLst>
              <a:ext uri="{FF2B5EF4-FFF2-40B4-BE49-F238E27FC236}">
                <a16:creationId xmlns:a16="http://schemas.microsoft.com/office/drawing/2014/main" id="{3BBF7CF9-4EE1-6C7D-F66F-6C4CFC748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83589" y="5369395"/>
            <a:ext cx="386919" cy="432374"/>
          </a:xfrm>
          <a:prstGeom prst="rect">
            <a:avLst/>
          </a:prstGeom>
        </p:spPr>
      </p:pic>
      <p:pic>
        <p:nvPicPr>
          <p:cNvPr id="43" name="Рисунок 42" descr="Здание со сплошной заливкой">
            <a:extLst>
              <a:ext uri="{FF2B5EF4-FFF2-40B4-BE49-F238E27FC236}">
                <a16:creationId xmlns:a16="http://schemas.microsoft.com/office/drawing/2014/main" id="{25161ED0-8FDE-B45E-994C-38ADDC8F88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0093" y="6182408"/>
            <a:ext cx="500040" cy="500040"/>
          </a:xfrm>
          <a:prstGeom prst="rect">
            <a:avLst/>
          </a:prstGeom>
        </p:spPr>
      </p:pic>
      <p:pic>
        <p:nvPicPr>
          <p:cNvPr id="44" name="Рисунок 43" descr="Конверт со сплошной заливкой">
            <a:extLst>
              <a:ext uri="{FF2B5EF4-FFF2-40B4-BE49-F238E27FC236}">
                <a16:creationId xmlns:a16="http://schemas.microsoft.com/office/drawing/2014/main" id="{158240D8-C483-F8B5-A0D7-ACFDE4777B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98608" y="4639223"/>
            <a:ext cx="480517" cy="39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83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1A216-9942-E0CC-F3E7-3F83FFA376E9}"/>
              </a:ext>
            </a:extLst>
          </p:cNvPr>
          <p:cNvSpPr txBox="1">
            <a:spLocks/>
          </p:cNvSpPr>
          <p:nvPr/>
        </p:nvSpPr>
        <p:spPr>
          <a:xfrm>
            <a:off x="1977453" y="200295"/>
            <a:ext cx="10214547" cy="11392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автономное учреждение Ярославской области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«Региональный многопрофильный колледж»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3BD9C-2298-0A98-6E49-ACEC73F9FD5A}"/>
              </a:ext>
            </a:extLst>
          </p:cNvPr>
          <p:cNvSpPr txBox="1"/>
          <p:nvPr/>
        </p:nvSpPr>
        <p:spPr>
          <a:xfrm>
            <a:off x="6226334" y="1339548"/>
            <a:ext cx="6237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152470 Ярославская область, г. Любим</a:t>
            </a:r>
            <a:r>
              <a:rPr lang="ru-RU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,</a:t>
            </a:r>
          </a:p>
          <a:p>
            <a:r>
              <a:rPr lang="ru-RU" b="0" i="0" dirty="0" smtClean="0">
                <a:solidFill>
                  <a:schemeClr val="bg1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ул. Советская д. 4/21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459C1A1B-3D2A-4763-C34A-19F68620B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91" y="236187"/>
            <a:ext cx="1210155" cy="10158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Конверт со сплошной заливкой">
            <a:extLst>
              <a:ext uri="{FF2B5EF4-FFF2-40B4-BE49-F238E27FC236}">
                <a16:creationId xmlns:a16="http://schemas.microsoft.com/office/drawing/2014/main" id="{EE66A3B4-6C91-304D-CEEE-77DC40457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1696" y="1353043"/>
            <a:ext cx="469999" cy="325282"/>
          </a:xfrm>
          <a:prstGeom prst="rect">
            <a:avLst/>
          </a:prstGeom>
        </p:spPr>
      </p:pic>
      <p:pic>
        <p:nvPicPr>
          <p:cNvPr id="6" name="Рисунок 5" descr="Электронная почта со сплошной заливкой">
            <a:extLst>
              <a:ext uri="{FF2B5EF4-FFF2-40B4-BE49-F238E27FC236}">
                <a16:creationId xmlns:a16="http://schemas.microsoft.com/office/drawing/2014/main" id="{B035D2FF-3C93-D000-4F84-B5CB402934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5533" y="1835019"/>
            <a:ext cx="472367" cy="329927"/>
          </a:xfrm>
          <a:prstGeom prst="rect">
            <a:avLst/>
          </a:prstGeom>
        </p:spPr>
      </p:pic>
      <p:pic>
        <p:nvPicPr>
          <p:cNvPr id="7" name="Рисунок 6" descr="Динамик телефона  со сплошной заливкой">
            <a:extLst>
              <a:ext uri="{FF2B5EF4-FFF2-40B4-BE49-F238E27FC236}">
                <a16:creationId xmlns:a16="http://schemas.microsoft.com/office/drawing/2014/main" id="{CF21AA78-765E-2DBD-7B32-B1BE85D6DE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5604" y="2259882"/>
            <a:ext cx="419060" cy="3907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B27E1E-56A1-820C-5C96-B62C48F6F3C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744" y="2752327"/>
            <a:ext cx="354841" cy="327636"/>
          </a:xfrm>
          <a:prstGeom prst="rect">
            <a:avLst/>
          </a:prstGeom>
        </p:spPr>
      </p:pic>
      <p:pic>
        <p:nvPicPr>
          <p:cNvPr id="9" name="Рисунок 8" descr="Здание со сплошной заливкой">
            <a:extLst>
              <a:ext uri="{FF2B5EF4-FFF2-40B4-BE49-F238E27FC236}">
                <a16:creationId xmlns:a16="http://schemas.microsoft.com/office/drawing/2014/main" id="{496D1FBA-B256-05D8-10CC-CFAB1E9687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2550" y="3121722"/>
            <a:ext cx="468290" cy="39076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9326657-ADC4-929A-0B8D-EFB87014E9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0" b="6214"/>
          <a:stretch/>
        </p:blipFill>
        <p:spPr bwMode="auto">
          <a:xfrm>
            <a:off x="1062671" y="1374729"/>
            <a:ext cx="4276071" cy="2005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3913EA-34A0-9779-63D0-F3BF131A5503}"/>
              </a:ext>
            </a:extLst>
          </p:cNvPr>
          <p:cNvSpPr txBox="1"/>
          <p:nvPr/>
        </p:nvSpPr>
        <p:spPr>
          <a:xfrm>
            <a:off x="6242539" y="2334457"/>
            <a:ext cx="3771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 (48543) 2-10-49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959A1-F707-1BA9-4C23-D941C4530B40}"/>
              </a:ext>
            </a:extLst>
          </p:cNvPr>
          <p:cNvSpPr txBox="1"/>
          <p:nvPr/>
        </p:nvSpPr>
        <p:spPr>
          <a:xfrm>
            <a:off x="6242539" y="1971500"/>
            <a:ext cx="3833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lapk.lubim@yarregion.ru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5432BB-31D1-DA34-39A0-C7122A69E760}"/>
              </a:ext>
            </a:extLst>
          </p:cNvPr>
          <p:cNvSpPr txBox="1"/>
          <p:nvPr/>
        </p:nvSpPr>
        <p:spPr>
          <a:xfrm>
            <a:off x="6242539" y="2733378"/>
            <a:ext cx="4791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https://vk.com/lapk.lubim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E682F6-BB6C-E97D-41AB-0CCEBC7CB5F5}"/>
              </a:ext>
            </a:extLst>
          </p:cNvPr>
          <p:cNvSpPr txBox="1"/>
          <p:nvPr/>
        </p:nvSpPr>
        <p:spPr>
          <a:xfrm>
            <a:off x="6242538" y="3162699"/>
            <a:ext cx="2655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DF42B23B-594E-9C8E-0C46-3D63F7F3AC70}"/>
              </a:ext>
            </a:extLst>
          </p:cNvPr>
          <p:cNvSpPr txBox="1">
            <a:spLocks/>
          </p:cNvSpPr>
          <p:nvPr/>
        </p:nvSpPr>
        <p:spPr>
          <a:xfrm>
            <a:off x="1731529" y="3434208"/>
            <a:ext cx="10515600" cy="8519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автономное учреждение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Ярославской области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Угличский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профессионально-педагогический политехнический колледж»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D51E24-B3FF-EBA2-2E76-EE27FFB4B6E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874" y="3286704"/>
            <a:ext cx="1180068" cy="1073252"/>
          </a:xfrm>
          <a:prstGeom prst="rect">
            <a:avLst/>
          </a:prstGeom>
        </p:spPr>
      </p:pic>
      <p:pic>
        <p:nvPicPr>
          <p:cNvPr id="17" name="Picture 4" descr="Picture background">
            <a:extLst>
              <a:ext uri="{FF2B5EF4-FFF2-40B4-BE49-F238E27FC236}">
                <a16:creationId xmlns:a16="http://schemas.microsoft.com/office/drawing/2014/main" id="{81C14220-A661-6572-7747-CDC63BE60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7" t="25553" r="5925" b="8187"/>
          <a:stretch/>
        </p:blipFill>
        <p:spPr bwMode="auto">
          <a:xfrm>
            <a:off x="1143985" y="4437163"/>
            <a:ext cx="4194757" cy="2357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Конверт со сплошной заливкой">
            <a:extLst>
              <a:ext uri="{FF2B5EF4-FFF2-40B4-BE49-F238E27FC236}">
                <a16:creationId xmlns:a16="http://schemas.microsoft.com/office/drawing/2014/main" id="{ED28E46E-2DFD-CF63-AEE4-42AA84C91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7901" y="4408841"/>
            <a:ext cx="469999" cy="325282"/>
          </a:xfrm>
          <a:prstGeom prst="rect">
            <a:avLst/>
          </a:prstGeom>
        </p:spPr>
      </p:pic>
      <p:pic>
        <p:nvPicPr>
          <p:cNvPr id="19" name="Рисунок 18" descr="Электронная почта со сплошной заливкой">
            <a:extLst>
              <a:ext uri="{FF2B5EF4-FFF2-40B4-BE49-F238E27FC236}">
                <a16:creationId xmlns:a16="http://schemas.microsoft.com/office/drawing/2014/main" id="{99550C7A-0EFB-A2E0-AEA3-A744EC8FDF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6717" y="4925862"/>
            <a:ext cx="472367" cy="329927"/>
          </a:xfrm>
          <a:prstGeom prst="rect">
            <a:avLst/>
          </a:prstGeom>
        </p:spPr>
      </p:pic>
      <p:pic>
        <p:nvPicPr>
          <p:cNvPr id="20" name="Рисунок 19" descr="Динамик телефона  со сплошной заливкой">
            <a:extLst>
              <a:ext uri="{FF2B5EF4-FFF2-40B4-BE49-F238E27FC236}">
                <a16:creationId xmlns:a16="http://schemas.microsoft.com/office/drawing/2014/main" id="{84275821-E6C8-14D8-D23B-60AC9826C3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2635" y="5348056"/>
            <a:ext cx="419060" cy="39076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4A73F40-979F-3D48-24C5-23975F72EF2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54" y="5858943"/>
            <a:ext cx="354841" cy="327636"/>
          </a:xfrm>
          <a:prstGeom prst="rect">
            <a:avLst/>
          </a:prstGeom>
        </p:spPr>
      </p:pic>
      <p:pic>
        <p:nvPicPr>
          <p:cNvPr id="22" name="Рисунок 21" descr="Здание со сплошной заливкой">
            <a:extLst>
              <a:ext uri="{FF2B5EF4-FFF2-40B4-BE49-F238E27FC236}">
                <a16:creationId xmlns:a16="http://schemas.microsoft.com/office/drawing/2014/main" id="{3FFA1DBD-7B66-700F-4A75-0644C28ADE3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622635" y="6248264"/>
            <a:ext cx="468290" cy="3907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904632D-B47E-6F79-A889-3FE05756C28D}"/>
              </a:ext>
            </a:extLst>
          </p:cNvPr>
          <p:cNvSpPr txBox="1"/>
          <p:nvPr/>
        </p:nvSpPr>
        <p:spPr>
          <a:xfrm>
            <a:off x="6226334" y="6248264"/>
            <a:ext cx="3453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105B15-BE58-756B-01D2-DF96CA36451E}"/>
              </a:ext>
            </a:extLst>
          </p:cNvPr>
          <p:cNvSpPr txBox="1"/>
          <p:nvPr/>
        </p:nvSpPr>
        <p:spPr>
          <a:xfrm>
            <a:off x="6163407" y="5832591"/>
            <a:ext cx="4958861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https://vk.com/club117399104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FAF9E1-D05E-25B3-92A0-3E218C5564E8}"/>
              </a:ext>
            </a:extLst>
          </p:cNvPr>
          <p:cNvSpPr txBox="1"/>
          <p:nvPr/>
        </p:nvSpPr>
        <p:spPr>
          <a:xfrm>
            <a:off x="6009585" y="4479441"/>
            <a:ext cx="642877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00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152830, Ярославская область, г. Мышкин, </a:t>
            </a:r>
            <a:endParaRPr lang="ru-RU" sz="1700" b="0" i="0" dirty="0" smtClean="0">
              <a:solidFill>
                <a:schemeClr val="accent6">
                  <a:lumMod val="50000"/>
                </a:schemeClr>
              </a:solidFill>
              <a:effectLst/>
              <a:latin typeface="Book Antiqua" panose="02040602050305030304" pitchFamily="18" charset="0"/>
            </a:endParaRPr>
          </a:p>
          <a:p>
            <a:r>
              <a:rPr lang="ru-RU" sz="1700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ул</a:t>
            </a:r>
            <a:r>
              <a:rPr lang="ru-RU" sz="1700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. Карла Либкнехта, д. 35</a:t>
            </a:r>
            <a:endParaRPr lang="ru-RU" sz="1700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8FFEF8-7ECA-AEEC-F268-0615816DF1A8}"/>
              </a:ext>
            </a:extLst>
          </p:cNvPr>
          <p:cNvSpPr txBox="1"/>
          <p:nvPr/>
        </p:nvSpPr>
        <p:spPr>
          <a:xfrm>
            <a:off x="6163407" y="5468472"/>
            <a:ext cx="44752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 (48544) 2-14-97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12718B-3794-2E86-1D09-6F9CEBE0F62B}"/>
              </a:ext>
            </a:extLst>
          </p:cNvPr>
          <p:cNvSpPr txBox="1"/>
          <p:nvPr/>
        </p:nvSpPr>
        <p:spPr>
          <a:xfrm>
            <a:off x="6090925" y="4978724"/>
            <a:ext cx="585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mpk.myshkin@yarregion.ru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81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A25CB-3695-A4B2-F90B-1ECFB8548EA0}"/>
              </a:ext>
            </a:extLst>
          </p:cNvPr>
          <p:cNvSpPr txBox="1">
            <a:spLocks/>
          </p:cNvSpPr>
          <p:nvPr/>
        </p:nvSpPr>
        <p:spPr>
          <a:xfrm>
            <a:off x="1818218" y="202237"/>
            <a:ext cx="10230852" cy="1137250"/>
          </a:xfrm>
          <a:prstGeom prst="rect">
            <a:avLst/>
          </a:prstGeom>
          <a:ln w="1270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учреждение Ярославской области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«Рыбинский многопрофильный колледж»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FA3FC1-E0DB-0DB4-0C6C-1FA02A8B9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90" y="166268"/>
            <a:ext cx="1077630" cy="10776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39174EC2-58D9-5BA5-34E4-CAA1FF0AE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897" y="1194146"/>
            <a:ext cx="3999294" cy="2313057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Конверт со сплошной заливкой">
            <a:extLst>
              <a:ext uri="{FF2B5EF4-FFF2-40B4-BE49-F238E27FC236}">
                <a16:creationId xmlns:a16="http://schemas.microsoft.com/office/drawing/2014/main" id="{E379E318-4265-C28D-9D7F-E8828D6E5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5098" y="1367041"/>
            <a:ext cx="480517" cy="358570"/>
          </a:xfrm>
          <a:prstGeom prst="rect">
            <a:avLst/>
          </a:prstGeom>
        </p:spPr>
      </p:pic>
      <p:pic>
        <p:nvPicPr>
          <p:cNvPr id="6" name="Рисунок 5" descr="Электронная почта со сплошной заливкой">
            <a:extLst>
              <a:ext uri="{FF2B5EF4-FFF2-40B4-BE49-F238E27FC236}">
                <a16:creationId xmlns:a16="http://schemas.microsoft.com/office/drawing/2014/main" id="{F05A1AE5-499C-A8C1-FAE0-78BA207F4B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95575" y="1803886"/>
            <a:ext cx="476139" cy="358570"/>
          </a:xfrm>
          <a:prstGeom prst="rect">
            <a:avLst/>
          </a:prstGeom>
        </p:spPr>
      </p:pic>
      <p:pic>
        <p:nvPicPr>
          <p:cNvPr id="7" name="Рисунок 6" descr="Динамик телефона  со сплошной заливкой">
            <a:extLst>
              <a:ext uri="{FF2B5EF4-FFF2-40B4-BE49-F238E27FC236}">
                <a16:creationId xmlns:a16="http://schemas.microsoft.com/office/drawing/2014/main" id="{15B742E6-1FB3-C5EC-993F-C90A286477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9708" y="2252320"/>
            <a:ext cx="386919" cy="3890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04D449-4AC2-1116-6F88-93141F1B107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707" y="2748245"/>
            <a:ext cx="386919" cy="385194"/>
          </a:xfrm>
          <a:prstGeom prst="rect">
            <a:avLst/>
          </a:prstGeom>
          <a:ln w="12700">
            <a:noFill/>
          </a:ln>
        </p:spPr>
      </p:pic>
      <p:pic>
        <p:nvPicPr>
          <p:cNvPr id="9" name="Рисунок 8" descr="Здание со сплошной заливкой">
            <a:extLst>
              <a:ext uri="{FF2B5EF4-FFF2-40B4-BE49-F238E27FC236}">
                <a16:creationId xmlns:a16="http://schemas.microsoft.com/office/drawing/2014/main" id="{765137B2-F224-57FF-D2CE-7F203AF24E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95575" y="3212989"/>
            <a:ext cx="500040" cy="4498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7A0B1B-1C77-2FB0-F0BD-3502F5F5C5BD}"/>
              </a:ext>
            </a:extLst>
          </p:cNvPr>
          <p:cNvSpPr txBox="1"/>
          <p:nvPr/>
        </p:nvSpPr>
        <p:spPr>
          <a:xfrm>
            <a:off x="7208727" y="1250571"/>
            <a:ext cx="4983273" cy="591509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152915, обл. Ярославская, г. Рыбинск, ул. Волочаевская, д.55 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5B9311-8866-A173-5973-45B96BDF877F}"/>
              </a:ext>
            </a:extLst>
          </p:cNvPr>
          <p:cNvSpPr txBox="1"/>
          <p:nvPr/>
        </p:nvSpPr>
        <p:spPr>
          <a:xfrm>
            <a:off x="7195615" y="1793124"/>
            <a:ext cx="3641558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pk.rkgi@yandex.ru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33EC53-5ECA-7699-DB6C-4F070B1AA28F}"/>
              </a:ext>
            </a:extLst>
          </p:cNvPr>
          <p:cNvSpPr txBox="1"/>
          <p:nvPr/>
        </p:nvSpPr>
        <p:spPr>
          <a:xfrm>
            <a:off x="7195615" y="2263678"/>
            <a:ext cx="3785938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8(4855)265750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D7A184-1876-8A7F-6052-9F20556C0AA6}"/>
              </a:ext>
            </a:extLst>
          </p:cNvPr>
          <p:cNvSpPr txBox="1"/>
          <p:nvPr/>
        </p:nvSpPr>
        <p:spPr>
          <a:xfrm>
            <a:off x="7171714" y="2746829"/>
            <a:ext cx="3997338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https://vk.com/gpou_yao_rkgi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77358C-9EBF-D1F4-8B3D-BFCBAA0F13FD}"/>
              </a:ext>
            </a:extLst>
          </p:cNvPr>
          <p:cNvSpPr txBox="1"/>
          <p:nvPr/>
        </p:nvSpPr>
        <p:spPr>
          <a:xfrm>
            <a:off x="7208727" y="3264419"/>
            <a:ext cx="3057475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13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4BF3852E-72DE-C49C-0288-4D6FDF68C1FE}"/>
                  </a:ext>
                </a:extLst>
              </p14:cNvPr>
              <p14:cNvContentPartPr/>
              <p14:nvPr/>
            </p14:nvContentPartPr>
            <p14:xfrm>
              <a:off x="6835428" y="2926185"/>
              <a:ext cx="360" cy="360"/>
            </p14:xfrm>
          </p:contentPart>
        </mc:Choice>
        <mc:Fallback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4BF3852E-72DE-C49C-0288-4D6FDF68C1F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29308" y="2920065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B336D074-4718-7248-6C78-5739CB2AB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30" y="3502660"/>
            <a:ext cx="1148646" cy="114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38F3DF-2059-E58A-C440-A4001D2EA07A}"/>
              </a:ext>
            </a:extLst>
          </p:cNvPr>
          <p:cNvSpPr txBox="1"/>
          <p:nvPr/>
        </p:nvSpPr>
        <p:spPr>
          <a:xfrm>
            <a:off x="1818218" y="3507203"/>
            <a:ext cx="10230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учреждение Ярославской области Переславский колледж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им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. А. Невского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D719B7EE-51A1-01BB-66F6-6C3BBFF2A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442" y="4434410"/>
            <a:ext cx="4494116" cy="2071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 descr="Конверт со сплошной заливкой">
            <a:extLst>
              <a:ext uri="{FF2B5EF4-FFF2-40B4-BE49-F238E27FC236}">
                <a16:creationId xmlns:a16="http://schemas.microsoft.com/office/drawing/2014/main" id="{58B2443D-6545-E891-B3AD-DA247710B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9386" y="4255125"/>
            <a:ext cx="480517" cy="358570"/>
          </a:xfrm>
          <a:prstGeom prst="rect">
            <a:avLst/>
          </a:prstGeom>
        </p:spPr>
      </p:pic>
      <p:pic>
        <p:nvPicPr>
          <p:cNvPr id="18" name="Рисунок 17" descr="Электронная почта со сплошной заливкой">
            <a:extLst>
              <a:ext uri="{FF2B5EF4-FFF2-40B4-BE49-F238E27FC236}">
                <a16:creationId xmlns:a16="http://schemas.microsoft.com/office/drawing/2014/main" id="{28FA8657-776B-1A3F-6F1A-E79145A35A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48527" y="4790079"/>
            <a:ext cx="476139" cy="358570"/>
          </a:xfrm>
          <a:prstGeom prst="rect">
            <a:avLst/>
          </a:prstGeom>
        </p:spPr>
      </p:pic>
      <p:pic>
        <p:nvPicPr>
          <p:cNvPr id="19" name="Рисунок 18" descr="Динамик телефона  со сплошной заливкой">
            <a:extLst>
              <a:ext uri="{FF2B5EF4-FFF2-40B4-BE49-F238E27FC236}">
                <a16:creationId xmlns:a16="http://schemas.microsoft.com/office/drawing/2014/main" id="{396BC19C-D061-EDE3-6ADC-94A24379EF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78612" y="5268842"/>
            <a:ext cx="386919" cy="389007"/>
          </a:xfrm>
          <a:prstGeom prst="rect">
            <a:avLst/>
          </a:prstGeom>
        </p:spPr>
      </p:pic>
      <p:pic>
        <p:nvPicPr>
          <p:cNvPr id="21" name="Рисунок 20" descr="Здание со сплошной заливкой">
            <a:extLst>
              <a:ext uri="{FF2B5EF4-FFF2-40B4-BE49-F238E27FC236}">
                <a16:creationId xmlns:a16="http://schemas.microsoft.com/office/drawing/2014/main" id="{7A67F6DD-70D7-B0AD-575C-0269C999DB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41611" y="6227182"/>
            <a:ext cx="500040" cy="4498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E01FA32-841C-B1D4-08E4-8683F3310CB0}"/>
              </a:ext>
            </a:extLst>
          </p:cNvPr>
          <p:cNvSpPr txBox="1"/>
          <p:nvPr/>
        </p:nvSpPr>
        <p:spPr>
          <a:xfrm>
            <a:off x="7195615" y="6227182"/>
            <a:ext cx="315862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EA0E0E-98FD-9C10-052D-835D655E1C59}"/>
              </a:ext>
            </a:extLst>
          </p:cNvPr>
          <p:cNvSpPr txBox="1"/>
          <p:nvPr/>
        </p:nvSpPr>
        <p:spPr>
          <a:xfrm>
            <a:off x="7208727" y="4255125"/>
            <a:ext cx="4932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152020, Ярославская обл</a:t>
            </a:r>
            <a:r>
              <a:rPr lang="ru-RU" b="0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r>
              <a:rPr lang="ru-RU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Переславль-Залесский ул. пос.Красный Химик д.1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EF44D1-81AC-C714-E907-945671517BC3}"/>
              </a:ext>
            </a:extLst>
          </p:cNvPr>
          <p:cNvSpPr txBox="1"/>
          <p:nvPr/>
        </p:nvSpPr>
        <p:spPr>
          <a:xfrm>
            <a:off x="7146626" y="4902371"/>
            <a:ext cx="3119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sekretar_pkn@bk.ru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52E219-F72D-AAF2-3EDB-89196E5A3771}"/>
              </a:ext>
            </a:extLst>
          </p:cNvPr>
          <p:cNvSpPr txBox="1"/>
          <p:nvPr/>
        </p:nvSpPr>
        <p:spPr>
          <a:xfrm rot="10800000" flipV="1">
            <a:off x="7146625" y="5098352"/>
            <a:ext cx="4209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+7(48535)3-20-75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C9DA6B-A3FA-AAF8-2726-9C747AE8D71C}"/>
              </a:ext>
            </a:extLst>
          </p:cNvPr>
          <p:cNvSpPr txBox="1"/>
          <p:nvPr/>
        </p:nvSpPr>
        <p:spPr>
          <a:xfrm>
            <a:off x="7195615" y="5677131"/>
            <a:ext cx="7002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https://ok.ru/group/53791545884759</a:t>
            </a:r>
          </a:p>
        </p:txBody>
      </p:sp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40EC4C98-CB40-1275-4F26-A0C1646F9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 t="7348" r="75927" b="10019"/>
          <a:stretch/>
        </p:blipFill>
        <p:spPr bwMode="auto">
          <a:xfrm>
            <a:off x="6810833" y="5677131"/>
            <a:ext cx="353961" cy="46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884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B38B3-9201-EBBC-F1FF-DA102CF8F666}"/>
              </a:ext>
            </a:extLst>
          </p:cNvPr>
          <p:cNvSpPr txBox="1">
            <a:spLocks/>
          </p:cNvSpPr>
          <p:nvPr/>
        </p:nvSpPr>
        <p:spPr>
          <a:xfrm>
            <a:off x="1553989" y="170176"/>
            <a:ext cx="10306317" cy="8240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автономное учреждение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Ярославской области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«Региональный многопрофильный колледж»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2FC0EB-D983-D404-EDD2-7B82C4B5A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53" y="224923"/>
            <a:ext cx="970619" cy="9184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1BEE09-0392-5A55-13EE-A5DB533C7CF7}"/>
              </a:ext>
            </a:extLst>
          </p:cNvPr>
          <p:cNvSpPr txBox="1"/>
          <p:nvPr/>
        </p:nvSpPr>
        <p:spPr>
          <a:xfrm>
            <a:off x="6139908" y="2057537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8(48538) 5-15-80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B868DF-F16E-2C5E-1996-4B121AA51966}"/>
              </a:ext>
            </a:extLst>
          </p:cNvPr>
          <p:cNvSpPr txBox="1"/>
          <p:nvPr/>
        </p:nvSpPr>
        <p:spPr>
          <a:xfrm>
            <a:off x="6119024" y="1638736"/>
            <a:ext cx="3560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</a:rPr>
              <a:t>dpk.danilov@yarregion.ru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EB5A7-5DBA-3814-F515-59A41B2D2CD7}"/>
              </a:ext>
            </a:extLst>
          </p:cNvPr>
          <p:cNvSpPr txBox="1"/>
          <p:nvPr/>
        </p:nvSpPr>
        <p:spPr>
          <a:xfrm>
            <a:off x="6104696" y="1236265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Ярославская обл., г. Данилов, ул. Володарского, д.83</a:t>
            </a:r>
          </a:p>
        </p:txBody>
      </p:sp>
      <p:pic>
        <p:nvPicPr>
          <p:cNvPr id="7" name="Рисунок 6" descr="Конверт со сплошной заливкой">
            <a:extLst>
              <a:ext uri="{FF2B5EF4-FFF2-40B4-BE49-F238E27FC236}">
                <a16:creationId xmlns:a16="http://schemas.microsoft.com/office/drawing/2014/main" id="{8DCBC95A-FD01-A605-C5D2-73413D65F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606" y="1182761"/>
            <a:ext cx="435908" cy="325282"/>
          </a:xfrm>
          <a:prstGeom prst="rect">
            <a:avLst/>
          </a:prstGeom>
        </p:spPr>
      </p:pic>
      <p:pic>
        <p:nvPicPr>
          <p:cNvPr id="8" name="Рисунок 7" descr="Электронная почта со сплошной заливкой">
            <a:extLst>
              <a:ext uri="{FF2B5EF4-FFF2-40B4-BE49-F238E27FC236}">
                <a16:creationId xmlns:a16="http://schemas.microsoft.com/office/drawing/2014/main" id="{6DB4FD9B-DBEC-B7E8-CCB4-E2100252A4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1885" y="1608288"/>
            <a:ext cx="438104" cy="329927"/>
          </a:xfrm>
          <a:prstGeom prst="rect">
            <a:avLst/>
          </a:prstGeom>
        </p:spPr>
      </p:pic>
      <p:pic>
        <p:nvPicPr>
          <p:cNvPr id="9" name="Рисунок 8" descr="Динамик телефона  со сплошной заливкой">
            <a:extLst>
              <a:ext uri="{FF2B5EF4-FFF2-40B4-BE49-F238E27FC236}">
                <a16:creationId xmlns:a16="http://schemas.microsoft.com/office/drawing/2014/main" id="{A1E65DEE-6082-8E5F-016A-30F9B471C6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98567" y="2008531"/>
            <a:ext cx="388663" cy="3907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996912-E2A2-11E0-D043-BC4BF448B69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386" y="2443383"/>
            <a:ext cx="329103" cy="327636"/>
          </a:xfrm>
          <a:prstGeom prst="rect">
            <a:avLst/>
          </a:prstGeom>
        </p:spPr>
      </p:pic>
      <p:pic>
        <p:nvPicPr>
          <p:cNvPr id="11" name="Рисунок 10" descr="Здание со сплошной заливкой">
            <a:extLst>
              <a:ext uri="{FF2B5EF4-FFF2-40B4-BE49-F238E27FC236}">
                <a16:creationId xmlns:a16="http://schemas.microsoft.com/office/drawing/2014/main" id="{265E291C-93FC-BC2B-7874-8B91563B74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36970" y="2833737"/>
            <a:ext cx="434323" cy="3907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AB474C-BBF0-F19E-501F-93ACE7097C1C}"/>
              </a:ext>
            </a:extLst>
          </p:cNvPr>
          <p:cNvSpPr txBox="1"/>
          <p:nvPr/>
        </p:nvSpPr>
        <p:spPr>
          <a:xfrm>
            <a:off x="6109621" y="2464405"/>
            <a:ext cx="3924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https://vk.com/public191299509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7CA3DC-CFDA-9817-0D64-8EFE4D716A06}"/>
              </a:ext>
            </a:extLst>
          </p:cNvPr>
          <p:cNvSpPr txBox="1"/>
          <p:nvPr/>
        </p:nvSpPr>
        <p:spPr>
          <a:xfrm>
            <a:off x="6196058" y="2876842"/>
            <a:ext cx="30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id="{777BC99A-BC09-E2E5-92A2-7297847B9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659" y="1143416"/>
            <a:ext cx="3333506" cy="2223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255FE913-9F4C-F95A-4DF2-6C75A4FB50BB}"/>
              </a:ext>
            </a:extLst>
          </p:cNvPr>
          <p:cNvSpPr txBox="1">
            <a:spLocks/>
          </p:cNvSpPr>
          <p:nvPr/>
        </p:nvSpPr>
        <p:spPr>
          <a:xfrm>
            <a:off x="1705708" y="3328105"/>
            <a:ext cx="10396645" cy="8675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Государственное профессиональное образовательное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автономное учреждение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Ярославской области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«Рыбинский профессионально-педагогический колледж 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id="{29DA5520-190E-BD7D-9AEC-F40F61C64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46" y="3318055"/>
            <a:ext cx="947413" cy="1038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Picture background">
            <a:extLst>
              <a:ext uri="{FF2B5EF4-FFF2-40B4-BE49-F238E27FC236}">
                <a16:creationId xmlns:a16="http://schemas.microsoft.com/office/drawing/2014/main" id="{D7A083CC-1D3B-9429-AD53-72B857D24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03"/>
          <a:stretch/>
        </p:blipFill>
        <p:spPr bwMode="auto">
          <a:xfrm>
            <a:off x="1395383" y="4356543"/>
            <a:ext cx="4114799" cy="2404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Конверт со сплошной заливкой">
            <a:extLst>
              <a:ext uri="{FF2B5EF4-FFF2-40B4-BE49-F238E27FC236}">
                <a16:creationId xmlns:a16="http://schemas.microsoft.com/office/drawing/2014/main" id="{6EE3DA70-3071-775E-F463-D60207F79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8788" y="4691691"/>
            <a:ext cx="435908" cy="325282"/>
          </a:xfrm>
          <a:prstGeom prst="rect">
            <a:avLst/>
          </a:prstGeom>
        </p:spPr>
      </p:pic>
      <p:pic>
        <p:nvPicPr>
          <p:cNvPr id="19" name="Рисунок 18" descr="Электронная почта со сплошной заливкой">
            <a:extLst>
              <a:ext uri="{FF2B5EF4-FFF2-40B4-BE49-F238E27FC236}">
                <a16:creationId xmlns:a16="http://schemas.microsoft.com/office/drawing/2014/main" id="{1DC5C470-6224-A363-24A2-124AA1E3F1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8788" y="5033399"/>
            <a:ext cx="438104" cy="329927"/>
          </a:xfrm>
          <a:prstGeom prst="rect">
            <a:avLst/>
          </a:prstGeom>
        </p:spPr>
      </p:pic>
      <p:pic>
        <p:nvPicPr>
          <p:cNvPr id="20" name="Рисунок 19" descr="Динамик телефона  со сплошной заливкой">
            <a:extLst>
              <a:ext uri="{FF2B5EF4-FFF2-40B4-BE49-F238E27FC236}">
                <a16:creationId xmlns:a16="http://schemas.microsoft.com/office/drawing/2014/main" id="{B6DA1362-6C12-9537-7364-D7C23E0AA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8788" y="5379752"/>
            <a:ext cx="388663" cy="39076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9EEFCCA-1574-7B42-F019-0845F31EF7B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567" y="5815302"/>
            <a:ext cx="329103" cy="3276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3309F12-5A94-3A8E-F344-CF050256B083}"/>
              </a:ext>
            </a:extLst>
          </p:cNvPr>
          <p:cNvSpPr txBox="1"/>
          <p:nvPr/>
        </p:nvSpPr>
        <p:spPr>
          <a:xfrm>
            <a:off x="6025430" y="6201075"/>
            <a:ext cx="30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Есть общежитие </a:t>
            </a:r>
          </a:p>
        </p:txBody>
      </p:sp>
      <p:pic>
        <p:nvPicPr>
          <p:cNvPr id="23" name="Рисунок 22" descr="Здание со сплошной заливкой">
            <a:extLst>
              <a:ext uri="{FF2B5EF4-FFF2-40B4-BE49-F238E27FC236}">
                <a16:creationId xmlns:a16="http://schemas.microsoft.com/office/drawing/2014/main" id="{E4559F34-744C-92A9-D7DB-247CFF21ED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45956" y="6218708"/>
            <a:ext cx="434323" cy="39076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E4B555-AE4A-0740-7619-476AE88C1DD3}"/>
              </a:ext>
            </a:extLst>
          </p:cNvPr>
          <p:cNvSpPr txBox="1"/>
          <p:nvPr/>
        </p:nvSpPr>
        <p:spPr>
          <a:xfrm>
            <a:off x="6080279" y="4705778"/>
            <a:ext cx="6212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Ярославская область, г. Пошехонье ул. Советская д. 25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4910CE-4828-1387-B804-84E06F7DDB5D}"/>
              </a:ext>
            </a:extLst>
          </p:cNvPr>
          <p:cNvSpPr txBox="1"/>
          <p:nvPr/>
        </p:nvSpPr>
        <p:spPr>
          <a:xfrm>
            <a:off x="6104696" y="5033399"/>
            <a:ext cx="3057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papk.posh@yarregion.ru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2225F4-7E09-C1F9-C736-1810522A6A50}"/>
              </a:ext>
            </a:extLst>
          </p:cNvPr>
          <p:cNvSpPr txBox="1"/>
          <p:nvPr/>
        </p:nvSpPr>
        <p:spPr>
          <a:xfrm>
            <a:off x="6104696" y="5374327"/>
            <a:ext cx="2019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8(48546)2-12-07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7D17BC-7182-DE5C-7FA1-C74CD4091FDF}"/>
              </a:ext>
            </a:extLst>
          </p:cNvPr>
          <p:cNvSpPr txBox="1"/>
          <p:nvPr/>
        </p:nvSpPr>
        <p:spPr>
          <a:xfrm>
            <a:off x="6080279" y="5798178"/>
            <a:ext cx="3258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https://vk.com/poshagro</a:t>
            </a:r>
          </a:p>
        </p:txBody>
      </p:sp>
    </p:spTree>
    <p:extLst>
      <p:ext uri="{BB962C8B-B14F-4D97-AF65-F5344CB8AC3E}">
        <p14:creationId xmlns:p14="http://schemas.microsoft.com/office/powerpoint/2010/main" val="10362548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1819</Words>
  <Application>Microsoft Office PowerPoint</Application>
  <PresentationFormat>Широкоэкранный</PresentationFormat>
  <Paragraphs>283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Book Antiqua</vt:lpstr>
      <vt:lpstr>Calibri</vt:lpstr>
      <vt:lpstr>Calibri Light</vt:lpstr>
      <vt:lpstr>Roboto</vt:lpstr>
      <vt:lpstr>Times New Roman</vt:lpstr>
      <vt:lpstr>Wingdings</vt:lpstr>
      <vt:lpstr>Тема Office</vt:lpstr>
      <vt:lpstr>Атлас доступных профессий для обучающихся с интеллектуальными нарушениями </vt:lpstr>
      <vt:lpstr>Атлас профессионального обучения для лиц с интеллектуальными нарушениями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Атлас доступных профессий для обучающихся с интеллектуальными нарушениями </dc:title>
  <dc:creator>User</dc:creator>
  <cp:lastModifiedBy>User</cp:lastModifiedBy>
  <cp:revision>65</cp:revision>
  <dcterms:created xsi:type="dcterms:W3CDTF">2025-04-18T08:13:46Z</dcterms:created>
  <dcterms:modified xsi:type="dcterms:W3CDTF">2026-06-19T09:25:19Z</dcterms:modified>
</cp:coreProperties>
</file>