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8" r:id="rId4"/>
    <p:sldId id="273" r:id="rId5"/>
    <p:sldId id="274" r:id="rId6"/>
    <p:sldId id="275" r:id="rId7"/>
    <p:sldId id="276" r:id="rId8"/>
    <p:sldId id="263" r:id="rId9"/>
    <p:sldId id="279" r:id="rId10"/>
    <p:sldId id="277" r:id="rId11"/>
    <p:sldId id="265" r:id="rId12"/>
    <p:sldId id="280" r:id="rId13"/>
    <p:sldId id="278" r:id="rId14"/>
    <p:sldId id="267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1CE"/>
    <a:srgbClr val="BFBFBF"/>
    <a:srgbClr val="F4F4F4"/>
    <a:srgbClr val="FF6839"/>
    <a:srgbClr val="FF6824"/>
    <a:srgbClr val="F72485"/>
    <a:srgbClr val="15E585"/>
    <a:srgbClr val="6A5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4650"/>
  </p:normalViewPr>
  <p:slideViewPr>
    <p:cSldViewPr snapToGrid="0" showGuides="1">
      <p:cViewPr varScale="1">
        <p:scale>
          <a:sx n="103" d="100"/>
          <a:sy n="103" d="100"/>
        </p:scale>
        <p:origin x="19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18" Type="http://schemas.openxmlformats.org/officeDocument/2006/relationships/image" Target="../media/image12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24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8.png"/><Relationship Id="rId19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7157CA-A61A-E3DB-A31B-013B6A45C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913" y="404814"/>
            <a:ext cx="2731464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2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2F2B6-CA2A-D456-B176-B22EBD598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47888" y="407988"/>
            <a:ext cx="601200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3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гистрация">
    <p:bg>
      <p:bgPr>
        <a:solidFill>
          <a:srgbClr val="050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53479F-57DC-0142-01C2-58E7EFF84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1062" y="407988"/>
            <a:ext cx="601200" cy="60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7DE4E-E40F-9F81-FFA8-6B2BD5518294}"/>
              </a:ext>
            </a:extLst>
          </p:cNvPr>
          <p:cNvSpPr txBox="1"/>
          <p:nvPr userDrawn="1"/>
        </p:nvSpPr>
        <p:spPr>
          <a:xfrm>
            <a:off x="4050505" y="5158903"/>
            <a:ext cx="409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Favorit Pro Medium" panose="02000006030000020004" pitchFamily="50" charset="0"/>
                <a:cs typeface="Segoe UI Semibold" panose="020B0702040204020203" pitchFamily="34" charset="0"/>
              </a:rPr>
              <a:t>Рады вас видеть!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81D7D-70DE-7A8A-F0A5-C5D66820C3DF}"/>
              </a:ext>
            </a:extLst>
          </p:cNvPr>
          <p:cNvSpPr txBox="1"/>
          <p:nvPr userDrawn="1"/>
        </p:nvSpPr>
        <p:spPr>
          <a:xfrm>
            <a:off x="3051831" y="5805234"/>
            <a:ext cx="60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Подтвердите участие по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QR-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коду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F47C4E-2AB8-0E1C-CE67-BD3F1B05EC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0050" y="550049"/>
            <a:ext cx="459602" cy="4596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69A601-1FDD-4B25-A790-AC152E5732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20522" y="1708789"/>
            <a:ext cx="479140" cy="4591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CBCD98-6E9F-DD89-5D05-DF45C8AFB3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89485" y="3332213"/>
            <a:ext cx="556987" cy="5340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B0A112-8ECB-CB20-5F30-A8E4FCAF39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768252" y="4675287"/>
            <a:ext cx="479140" cy="5455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B5CA43-9D71-2DDF-38F1-99ED8E1C55D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232167" y="4185213"/>
            <a:ext cx="479139" cy="6927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9192EF-F684-2A5D-D554-FD631106AF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706328" y="3316627"/>
            <a:ext cx="559845" cy="549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F8D0F13-0E89-FF9C-9C1B-F18B534F7B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282903" y="1965771"/>
            <a:ext cx="434529" cy="4345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1308AFA-7BD0-52EA-2E7A-58EA2B525F2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84062" y="4687061"/>
            <a:ext cx="714099" cy="84287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138D39B-2CB2-56D6-0889-556F9F92160F}"/>
              </a:ext>
            </a:extLst>
          </p:cNvPr>
          <p:cNvSpPr/>
          <p:nvPr userDrawn="1"/>
        </p:nvSpPr>
        <p:spPr>
          <a:xfrm>
            <a:off x="4262984" y="813140"/>
            <a:ext cx="3708400" cy="3708400"/>
          </a:xfrm>
          <a:prstGeom prst="roundRect">
            <a:avLst>
              <a:gd name="adj" fmla="val 5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77B7060-95E9-8FC0-E667-6895B5F09C7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668938" y="328646"/>
            <a:ext cx="784318" cy="13184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130BDF2-B71F-CEF7-D315-ED319E82CE5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781112" y="3692192"/>
            <a:ext cx="741950" cy="13176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A83B319-AF9F-C62D-7043-9F8EB16AE35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8642740" y="905094"/>
            <a:ext cx="696115" cy="6961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4983A9-293C-0361-11F5-27870EE5B4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41111" y="2771332"/>
            <a:ext cx="569003" cy="54529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69B4F5C-9D0F-8013-A5A7-E5C64FF951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135638" y="5813937"/>
            <a:ext cx="231787" cy="2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тная связ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C8F9E0-4DFF-8129-7ABA-BA7BA806264A}"/>
              </a:ext>
            </a:extLst>
          </p:cNvPr>
          <p:cNvSpPr txBox="1"/>
          <p:nvPr userDrawn="1"/>
        </p:nvSpPr>
        <p:spPr>
          <a:xfrm>
            <a:off x="6537320" y="5274528"/>
            <a:ext cx="4918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Favorit Pro Medium" panose="02000006030000020004" pitchFamily="50" charset="0"/>
                <a:cs typeface="Segoe UI Semibold" panose="020B0702040204020203" pitchFamily="34" charset="0"/>
              </a:rPr>
              <a:t>Поделитесь своими впечатлениями!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B897A83-EB3D-F4CD-2E25-A82C8F793E32}"/>
              </a:ext>
            </a:extLst>
          </p:cNvPr>
          <p:cNvSpPr/>
          <p:nvPr userDrawn="1"/>
        </p:nvSpPr>
        <p:spPr>
          <a:xfrm>
            <a:off x="6641365" y="723756"/>
            <a:ext cx="4446471" cy="4446471"/>
          </a:xfrm>
          <a:prstGeom prst="roundRect">
            <a:avLst>
              <a:gd name="adj" fmla="val 5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223784-C7DE-2D27-7E8E-2E7741C19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913" y="404814"/>
            <a:ext cx="2731464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ратная связ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8BD7E9-3BB5-A727-A97E-A189CFFD8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913" y="404814"/>
            <a:ext cx="2731464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8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30E79-F689-1369-C22E-A01C404B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1062" y="407988"/>
            <a:ext cx="601200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1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3DF-344C-424F-9BA3-74820B3AF3FB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8AE-6199-43D1-AA97-50E2D7D35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8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3DF-344C-424F-9BA3-74820B3AF3FB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8AE-6199-43D1-AA97-50E2D7D35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0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F9867-7388-C7E6-B752-3E9600A9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ED0927-F324-4076-586F-A94B42008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95CF90-BA2E-9CA2-92AC-171EEB819EA0}"/>
              </a:ext>
            </a:extLst>
          </p:cNvPr>
          <p:cNvSpPr/>
          <p:nvPr userDrawn="1"/>
        </p:nvSpPr>
        <p:spPr>
          <a:xfrm>
            <a:off x="-2529191" y="404813"/>
            <a:ext cx="2290153" cy="2793602"/>
          </a:xfrm>
          <a:prstGeom prst="roundRect">
            <a:avLst>
              <a:gd name="adj" fmla="val 90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D545D541-0F25-AC6A-4D87-E7AF969107AC}"/>
              </a:ext>
            </a:extLst>
          </p:cNvPr>
          <p:cNvSpPr/>
          <p:nvPr userDrawn="1"/>
        </p:nvSpPr>
        <p:spPr>
          <a:xfrm>
            <a:off x="-2529190" y="404813"/>
            <a:ext cx="2290152" cy="3620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9CD7D5C-6653-1E11-8ADF-C290D0579DB0}"/>
              </a:ext>
            </a:extLst>
          </p:cNvPr>
          <p:cNvSpPr/>
          <p:nvPr userDrawn="1"/>
        </p:nvSpPr>
        <p:spPr>
          <a:xfrm>
            <a:off x="-2529191" y="3356266"/>
            <a:ext cx="2290153" cy="1829142"/>
          </a:xfrm>
          <a:prstGeom prst="roundRect">
            <a:avLst>
              <a:gd name="adj" fmla="val 90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BFF3667-9362-2199-722B-9CCFB2FC5450}"/>
              </a:ext>
            </a:extLst>
          </p:cNvPr>
          <p:cNvSpPr/>
          <p:nvPr userDrawn="1"/>
        </p:nvSpPr>
        <p:spPr>
          <a:xfrm>
            <a:off x="-2529191" y="5343260"/>
            <a:ext cx="2290153" cy="1514739"/>
          </a:xfrm>
          <a:prstGeom prst="roundRect">
            <a:avLst>
              <a:gd name="adj" fmla="val 90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F4C265-EA9B-9C01-6C14-C967021FD360}"/>
              </a:ext>
            </a:extLst>
          </p:cNvPr>
          <p:cNvGrpSpPr/>
          <p:nvPr userDrawn="1"/>
        </p:nvGrpSpPr>
        <p:grpSpPr>
          <a:xfrm>
            <a:off x="-2567748" y="900370"/>
            <a:ext cx="2224848" cy="338554"/>
            <a:chOff x="-2567748" y="900370"/>
            <a:chExt cx="2224848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B0481B-2B2F-6723-407D-C1F8669E8EAE}"/>
                </a:ext>
              </a:extLst>
            </p:cNvPr>
            <p:cNvSpPr txBox="1"/>
            <p:nvPr/>
          </p:nvSpPr>
          <p:spPr>
            <a:xfrm>
              <a:off x="-2567748" y="900370"/>
              <a:ext cx="815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32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74744B-A43A-A7A0-D712-548CC1811879}"/>
                </a:ext>
              </a:extLst>
            </p:cNvPr>
            <p:cNvSpPr txBox="1"/>
            <p:nvPr/>
          </p:nvSpPr>
          <p:spPr>
            <a:xfrm>
              <a:off x="-1780262" y="915759"/>
              <a:ext cx="1437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Заголовок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EF02DD0-6603-5336-463E-7A86F0592474}"/>
              </a:ext>
            </a:extLst>
          </p:cNvPr>
          <p:cNvGrpSpPr/>
          <p:nvPr userDrawn="1"/>
        </p:nvGrpSpPr>
        <p:grpSpPr>
          <a:xfrm>
            <a:off x="-2908386" y="1268856"/>
            <a:ext cx="3376024" cy="338554"/>
            <a:chOff x="-2908386" y="1372465"/>
            <a:chExt cx="3376024" cy="3385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DE8A5D-C524-F761-77ED-7F376356C44E}"/>
                </a:ext>
              </a:extLst>
            </p:cNvPr>
            <p:cNvSpPr txBox="1"/>
            <p:nvPr/>
          </p:nvSpPr>
          <p:spPr>
            <a:xfrm>
              <a:off x="-2908386" y="1372465"/>
              <a:ext cx="115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24</a:t>
              </a:r>
              <a:r>
                <a:rPr lang="en-US" sz="16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/20</a:t>
              </a:r>
              <a:endPara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AE9FFC-BB6A-5D3F-43DC-EF842A5D537F}"/>
                </a:ext>
              </a:extLst>
            </p:cNvPr>
            <p:cNvSpPr txBox="1"/>
            <p:nvPr/>
          </p:nvSpPr>
          <p:spPr>
            <a:xfrm>
              <a:off x="-1780262" y="1387854"/>
              <a:ext cx="224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Подзаголовок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015207D-2FE9-ABC9-A3A2-EDF0D135A66C}"/>
              </a:ext>
            </a:extLst>
          </p:cNvPr>
          <p:cNvGrpSpPr/>
          <p:nvPr userDrawn="1"/>
        </p:nvGrpSpPr>
        <p:grpSpPr>
          <a:xfrm>
            <a:off x="-2908386" y="1637342"/>
            <a:ext cx="3376024" cy="338554"/>
            <a:chOff x="-2908386" y="1834129"/>
            <a:chExt cx="3376024" cy="33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4C6744-6506-8FEE-4004-7999E9080816}"/>
                </a:ext>
              </a:extLst>
            </p:cNvPr>
            <p:cNvSpPr txBox="1"/>
            <p:nvPr/>
          </p:nvSpPr>
          <p:spPr>
            <a:xfrm>
              <a:off x="-2908386" y="1834129"/>
              <a:ext cx="115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20</a:t>
              </a:r>
              <a:r>
                <a:rPr lang="en-US" sz="16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/16</a:t>
              </a:r>
              <a:endPara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8C952B-1EE8-CE99-E9A0-A7EA25E17C23}"/>
                </a:ext>
              </a:extLst>
            </p:cNvPr>
            <p:cNvSpPr txBox="1"/>
            <p:nvPr/>
          </p:nvSpPr>
          <p:spPr>
            <a:xfrm>
              <a:off x="-1780262" y="1849518"/>
              <a:ext cx="224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Основной текст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0A27AD1-0045-1DF7-9D58-C80219FB40C9}"/>
              </a:ext>
            </a:extLst>
          </p:cNvPr>
          <p:cNvGrpSpPr/>
          <p:nvPr userDrawn="1"/>
        </p:nvGrpSpPr>
        <p:grpSpPr>
          <a:xfrm>
            <a:off x="-2908386" y="2005828"/>
            <a:ext cx="2581633" cy="542532"/>
            <a:chOff x="-2908386" y="2281371"/>
            <a:chExt cx="2581633" cy="5425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40A02F-38FA-038A-12FD-88330161B447}"/>
                </a:ext>
              </a:extLst>
            </p:cNvPr>
            <p:cNvSpPr txBox="1"/>
            <p:nvPr/>
          </p:nvSpPr>
          <p:spPr>
            <a:xfrm>
              <a:off x="-2908386" y="2281371"/>
              <a:ext cx="115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6819D3-97C6-F60A-4CF9-3F5661616171}"/>
                </a:ext>
              </a:extLst>
            </p:cNvPr>
            <p:cNvSpPr txBox="1"/>
            <p:nvPr/>
          </p:nvSpPr>
          <p:spPr>
            <a:xfrm>
              <a:off x="-1780262" y="2300683"/>
              <a:ext cx="145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Ссылки, пояснения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B80243-67B2-CDE9-81A4-F9EBB7D9F746}"/>
              </a:ext>
            </a:extLst>
          </p:cNvPr>
          <p:cNvSpPr txBox="1"/>
          <p:nvPr userDrawn="1"/>
        </p:nvSpPr>
        <p:spPr>
          <a:xfrm>
            <a:off x="-2091809" y="2596575"/>
            <a:ext cx="183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1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Используй эти размеры во всей презентации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30B43D-1561-8479-502E-081CFA178C49}"/>
              </a:ext>
            </a:extLst>
          </p:cNvPr>
          <p:cNvSpPr txBox="1"/>
          <p:nvPr userDrawn="1"/>
        </p:nvSpPr>
        <p:spPr>
          <a:xfrm>
            <a:off x="-2430645" y="407213"/>
            <a:ext cx="209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Размеры текста</a:t>
            </a:r>
          </a:p>
        </p:txBody>
      </p:sp>
      <p:pic>
        <p:nvPicPr>
          <p:cNvPr id="29" name="Рисунок 28" descr="Предупреждение со сплошной заливкой">
            <a:extLst>
              <a:ext uri="{FF2B5EF4-FFF2-40B4-BE49-F238E27FC236}">
                <a16:creationId xmlns:a16="http://schemas.microsoft.com/office/drawing/2014/main" id="{F266C193-6E89-79EE-D7B1-386F1B25633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2388536" y="2654048"/>
            <a:ext cx="278333" cy="278333"/>
          </a:xfrm>
          <a:prstGeom prst="rect">
            <a:avLst/>
          </a:prstGeom>
        </p:spPr>
      </p:pic>
      <p:sp>
        <p:nvSpPr>
          <p:cNvPr id="30" name="Прямоугольник: скругленные верхние углы 29">
            <a:extLst>
              <a:ext uri="{FF2B5EF4-FFF2-40B4-BE49-F238E27FC236}">
                <a16:creationId xmlns:a16="http://schemas.microsoft.com/office/drawing/2014/main" id="{D7A43F51-D898-A3AE-55FB-10616D1A3D96}"/>
              </a:ext>
            </a:extLst>
          </p:cNvPr>
          <p:cNvSpPr/>
          <p:nvPr userDrawn="1"/>
        </p:nvSpPr>
        <p:spPr>
          <a:xfrm>
            <a:off x="-2529190" y="3345991"/>
            <a:ext cx="2290152" cy="3620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51C4B6-A9D2-0BF1-EFF0-F86773EFAEF1}"/>
              </a:ext>
            </a:extLst>
          </p:cNvPr>
          <p:cNvSpPr txBox="1"/>
          <p:nvPr userDrawn="1"/>
        </p:nvSpPr>
        <p:spPr>
          <a:xfrm>
            <a:off x="-2430645" y="3348391"/>
            <a:ext cx="209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Цвета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8EEE78-E7B7-85DA-01DE-54CDACBAE561}"/>
              </a:ext>
            </a:extLst>
          </p:cNvPr>
          <p:cNvSpPr txBox="1"/>
          <p:nvPr userDrawn="1"/>
        </p:nvSpPr>
        <p:spPr>
          <a:xfrm>
            <a:off x="-2486938" y="3738999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Цвет текста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F7535D-7791-4472-91A9-BDC8556A8390}"/>
              </a:ext>
            </a:extLst>
          </p:cNvPr>
          <p:cNvSpPr txBox="1"/>
          <p:nvPr userDrawn="1"/>
        </p:nvSpPr>
        <p:spPr>
          <a:xfrm>
            <a:off x="-2486938" y="4410362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Акцентные цвета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81F596C-C594-30E7-EE4D-1DB30B677316}"/>
              </a:ext>
            </a:extLst>
          </p:cNvPr>
          <p:cNvSpPr/>
          <p:nvPr userDrawn="1"/>
        </p:nvSpPr>
        <p:spPr>
          <a:xfrm>
            <a:off x="-2380524" y="4054651"/>
            <a:ext cx="261538" cy="261538"/>
          </a:xfrm>
          <a:prstGeom prst="roundRect">
            <a:avLst>
              <a:gd name="adj" fmla="val 271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90C2D50C-17B8-930A-C3DD-954B4E1B47B1}"/>
              </a:ext>
            </a:extLst>
          </p:cNvPr>
          <p:cNvSpPr/>
          <p:nvPr userDrawn="1"/>
        </p:nvSpPr>
        <p:spPr>
          <a:xfrm>
            <a:off x="-2041538" y="4054651"/>
            <a:ext cx="261538" cy="261538"/>
          </a:xfrm>
          <a:prstGeom prst="roundRect">
            <a:avLst>
              <a:gd name="adj" fmla="val 2718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30D2F27-FF4F-490D-1E55-11B1B5424BAC}"/>
              </a:ext>
            </a:extLst>
          </p:cNvPr>
          <p:cNvSpPr/>
          <p:nvPr userDrawn="1"/>
        </p:nvSpPr>
        <p:spPr>
          <a:xfrm>
            <a:off x="-2380524" y="4718139"/>
            <a:ext cx="261538" cy="261538"/>
          </a:xfrm>
          <a:prstGeom prst="roundRect">
            <a:avLst>
              <a:gd name="adj" fmla="val 2718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4D526FB-5B91-5CFE-0D44-DBAB482830D0}"/>
              </a:ext>
            </a:extLst>
          </p:cNvPr>
          <p:cNvSpPr/>
          <p:nvPr userDrawn="1"/>
        </p:nvSpPr>
        <p:spPr>
          <a:xfrm>
            <a:off x="-2041538" y="4718139"/>
            <a:ext cx="261538" cy="261538"/>
          </a:xfrm>
          <a:prstGeom prst="roundRect">
            <a:avLst>
              <a:gd name="adj" fmla="val 271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80B2C58-10D3-ED42-A138-5A8CA257D901}"/>
              </a:ext>
            </a:extLst>
          </p:cNvPr>
          <p:cNvSpPr/>
          <p:nvPr userDrawn="1"/>
        </p:nvSpPr>
        <p:spPr>
          <a:xfrm>
            <a:off x="-1702552" y="4718139"/>
            <a:ext cx="261538" cy="261538"/>
          </a:xfrm>
          <a:prstGeom prst="roundRect">
            <a:avLst>
              <a:gd name="adj" fmla="val 271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A08C06A-0091-F2E6-1064-A96612A97C3D}"/>
              </a:ext>
            </a:extLst>
          </p:cNvPr>
          <p:cNvSpPr/>
          <p:nvPr userDrawn="1"/>
        </p:nvSpPr>
        <p:spPr>
          <a:xfrm>
            <a:off x="-1363566" y="4718139"/>
            <a:ext cx="261538" cy="261538"/>
          </a:xfrm>
          <a:prstGeom prst="roundRect">
            <a:avLst>
              <a:gd name="adj" fmla="val 27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верхние углы 39">
            <a:extLst>
              <a:ext uri="{FF2B5EF4-FFF2-40B4-BE49-F238E27FC236}">
                <a16:creationId xmlns:a16="http://schemas.microsoft.com/office/drawing/2014/main" id="{284F221B-0D98-C39C-4674-20D17A822DFF}"/>
              </a:ext>
            </a:extLst>
          </p:cNvPr>
          <p:cNvSpPr/>
          <p:nvPr userDrawn="1"/>
        </p:nvSpPr>
        <p:spPr>
          <a:xfrm>
            <a:off x="-2529190" y="5311348"/>
            <a:ext cx="2290152" cy="3620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4AD4B-C33B-DF15-8BF1-4D69B3710F50}"/>
              </a:ext>
            </a:extLst>
          </p:cNvPr>
          <p:cNvSpPr txBox="1"/>
          <p:nvPr userDrawn="1"/>
        </p:nvSpPr>
        <p:spPr>
          <a:xfrm>
            <a:off x="-2430645" y="5313748"/>
            <a:ext cx="209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Шаблон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C8AEF6-376D-AFD8-D1C9-57F3AC72A474}"/>
              </a:ext>
            </a:extLst>
          </p:cNvPr>
          <p:cNvSpPr txBox="1"/>
          <p:nvPr userDrawn="1"/>
        </p:nvSpPr>
        <p:spPr>
          <a:xfrm>
            <a:off x="-2471368" y="5772392"/>
            <a:ext cx="2213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Изучай примеры дизайна слайдов. Бери их за основу твоих шедевров</a:t>
            </a:r>
          </a:p>
        </p:txBody>
      </p:sp>
    </p:spTree>
    <p:extLst>
      <p:ext uri="{BB962C8B-B14F-4D97-AF65-F5344CB8AC3E}">
        <p14:creationId xmlns:p14="http://schemas.microsoft.com/office/powerpoint/2010/main" val="204363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иний, Цвет электрик, Цвет Majorelle blue, вода&#10;&#10;Автоматически созданное описание">
            <a:extLst>
              <a:ext uri="{FF2B5EF4-FFF2-40B4-BE49-F238E27FC236}">
                <a16:creationId xmlns:a16="http://schemas.microsoft.com/office/drawing/2014/main" id="{CA4F31E6-B2CB-54BF-7C5A-64E79CA4E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5" b="11806"/>
          <a:stretch/>
        </p:blipFill>
        <p:spPr>
          <a:xfrm>
            <a:off x="6712085" y="404813"/>
            <a:ext cx="5037003" cy="6048375"/>
          </a:xfrm>
          <a:prstGeom prst="roundRect">
            <a:avLst>
              <a:gd name="adj" fmla="val 431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0336E-398F-D4A7-A4D4-A99D138B7930}"/>
              </a:ext>
            </a:extLst>
          </p:cNvPr>
          <p:cNvSpPr txBox="1"/>
          <p:nvPr/>
        </p:nvSpPr>
        <p:spPr>
          <a:xfrm>
            <a:off x="174002" y="1150961"/>
            <a:ext cx="6223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Психологические методы поддержки обучающихся с ОВЗ и инвалидностью, в т.ч. в дистанционном обучении</a:t>
            </a:r>
            <a:endParaRPr lang="ru-RU" sz="4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820A5-7667-6DCF-7405-71902BD025FB}"/>
              </a:ext>
            </a:extLst>
          </p:cNvPr>
          <p:cNvSpPr txBox="1"/>
          <p:nvPr/>
        </p:nvSpPr>
        <p:spPr>
          <a:xfrm>
            <a:off x="721762" y="5161977"/>
            <a:ext cx="475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Киселева Татьяна Геннадьевна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A983A-D989-6DBC-49B3-A2C0B9007295}"/>
              </a:ext>
            </a:extLst>
          </p:cNvPr>
          <p:cNvSpPr txBox="1"/>
          <p:nvPr/>
        </p:nvSpPr>
        <p:spPr>
          <a:xfrm>
            <a:off x="442913" y="5707039"/>
            <a:ext cx="536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к.пс.н., доцент, декан дефектологического факультета ЯГПУ им. </a:t>
            </a:r>
            <a:r>
              <a:rPr lang="ru-RU" sz="2000" dirty="0" err="1"/>
              <a:t>К.Д.Ушинского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91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36714"/>
            <a:ext cx="10721009" cy="586408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Главная задача - создание инклюзивной образовательной среды (психологическая безопасность)</a:t>
            </a:r>
            <a:endParaRPr lang="ru-RU" sz="43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dirty="0"/>
              <a:t>Метод «Авансирования доверия»</a:t>
            </a:r>
          </a:p>
          <a:p>
            <a:r>
              <a:rPr lang="ru-RU" dirty="0"/>
              <a:t>Нормализация ошибок</a:t>
            </a:r>
          </a:p>
          <a:p>
            <a:r>
              <a:rPr lang="ru-RU" dirty="0"/>
              <a:t>Предсказуемость и структура на каждом занятии</a:t>
            </a:r>
          </a:p>
          <a:p>
            <a:r>
              <a:rPr lang="ru-RU" dirty="0"/>
              <a:t>Дифференциация и индивидуализация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/>
              <a:t>Психолого-педагогические методы </a:t>
            </a:r>
          </a:p>
          <a:p>
            <a:r>
              <a:rPr lang="ru-RU" dirty="0"/>
              <a:t>Задания разного уровня сложности и формата</a:t>
            </a:r>
          </a:p>
          <a:p>
            <a:r>
              <a:rPr lang="ru-RU" dirty="0"/>
              <a:t>Информация в разных форматах</a:t>
            </a:r>
          </a:p>
          <a:p>
            <a:r>
              <a:rPr lang="ru-RU" dirty="0"/>
              <a:t>Метод «Малых шагов» (или слоновья техника)</a:t>
            </a:r>
          </a:p>
          <a:p>
            <a:r>
              <a:rPr lang="ru-RU" dirty="0"/>
              <a:t>Активное (обязательное) использование обратной связи</a:t>
            </a:r>
          </a:p>
          <a:p>
            <a:r>
              <a:rPr lang="ru-RU" dirty="0"/>
              <a:t>Правило «сэндвича» (+ -+)</a:t>
            </a:r>
          </a:p>
        </p:txBody>
      </p:sp>
    </p:spTree>
    <p:extLst>
      <p:ext uri="{BB962C8B-B14F-4D97-AF65-F5344CB8AC3E}">
        <p14:creationId xmlns:p14="http://schemas.microsoft.com/office/powerpoint/2010/main" val="205560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057" y="404813"/>
            <a:ext cx="10515600" cy="6125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РОЛЬ ПРЕПОДАВАТЕЛЯ: ОТ ТРАНСЛЯТОРА ЗНАНИЙ К ФАСИЛИТАТОРУ УСПЕХА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i="1" dirty="0"/>
              <a:t>Специфика дистанционного обучения</a:t>
            </a:r>
            <a:endParaRPr lang="ru-RU" dirty="0"/>
          </a:p>
          <a:p>
            <a:r>
              <a:rPr lang="ru-RU" dirty="0"/>
              <a:t>«Цифровой» эмоциональный контакт</a:t>
            </a:r>
          </a:p>
          <a:p>
            <a:r>
              <a:rPr lang="ru-RU" dirty="0"/>
              <a:t>Короткие неформальные беседы (отдых, переключение)</a:t>
            </a:r>
          </a:p>
          <a:p>
            <a:r>
              <a:rPr lang="ru-RU" dirty="0"/>
              <a:t>Использование (если технически возможно) веб-камеры (контакт глаз)</a:t>
            </a:r>
          </a:p>
          <a:p>
            <a:r>
              <a:rPr lang="ru-RU" dirty="0"/>
              <a:t>Использование чата для вопросов</a:t>
            </a:r>
          </a:p>
          <a:p>
            <a:r>
              <a:rPr lang="ru-RU" dirty="0"/>
              <a:t>Гибкость форматов: в режиме реального времени и запись </a:t>
            </a:r>
            <a:r>
              <a:rPr lang="ru-RU" dirty="0" err="1"/>
              <a:t>вебинаров</a:t>
            </a:r>
            <a:endParaRPr lang="ru-RU" dirty="0"/>
          </a:p>
          <a:p>
            <a:r>
              <a:rPr lang="ru-RU" dirty="0"/>
              <a:t>Техническая и организационная поддержка (четко и просто объясняйте, как пользоваться платформой, продублируйте инструкцию в текстовом виде)</a:t>
            </a:r>
          </a:p>
        </p:txBody>
      </p:sp>
    </p:spTree>
    <p:extLst>
      <p:ext uri="{BB962C8B-B14F-4D97-AF65-F5344CB8AC3E}">
        <p14:creationId xmlns:p14="http://schemas.microsoft.com/office/powerpoint/2010/main" val="401223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96511-D9B4-787E-FBD4-F714A0C0722C}"/>
              </a:ext>
            </a:extLst>
          </p:cNvPr>
          <p:cNvSpPr txBox="1"/>
          <p:nvPr/>
        </p:nvSpPr>
        <p:spPr>
          <a:xfrm>
            <a:off x="760966" y="2039589"/>
            <a:ext cx="10420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Роль однокурсников</a:t>
            </a:r>
            <a:r>
              <a:rPr lang="ru-RU" sz="4400" dirty="0"/>
              <a:t> </a:t>
            </a:r>
            <a:r>
              <a:rPr lang="ru-RU" sz="4400" b="1" dirty="0">
                <a:solidFill>
                  <a:schemeClr val="bg1"/>
                </a:solidFill>
              </a:rPr>
              <a:t>в преодолении /минимизации трудностей студентов с ОВЗ и инвалидностью</a:t>
            </a:r>
            <a:endParaRPr lang="ru-RU" sz="44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7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618251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3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РОЛЬ ОДНОКУРСНИКОВ: ОТ НАБЛЮДАТЕЛЕЙ К КОМАНДЕ ПОДДЕРЖКИ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dirty="0"/>
              <a:t>1. Формирование инклюзивного сознания, отношения, поведения в группе </a:t>
            </a:r>
          </a:p>
          <a:p>
            <a:r>
              <a:rPr lang="ru-RU" dirty="0"/>
              <a:t>Беседы о разнообразии, о принципах уважения и готовности помочь</a:t>
            </a:r>
          </a:p>
          <a:p>
            <a:r>
              <a:rPr lang="ru-RU" dirty="0"/>
              <a:t>Действия по оказанию реальной помощи (волонтерские акции, донорство, сбор вторсырья)</a:t>
            </a:r>
          </a:p>
          <a:p>
            <a:r>
              <a:rPr lang="ru-RU" dirty="0"/>
              <a:t>Разрушение стереотипов о людях с ОВЗ/инвалидностью, примеры для подражания (Роман Костомаров; сильные стороны каждого студента, в том числе и студента с ОВЗ)</a:t>
            </a:r>
          </a:p>
          <a:p>
            <a:pPr marL="0" indent="0">
              <a:buNone/>
            </a:pPr>
            <a:r>
              <a:rPr lang="ru-RU" dirty="0"/>
              <a:t>2. Организация совместной деятельности (интеграция)</a:t>
            </a:r>
          </a:p>
          <a:p>
            <a:r>
              <a:rPr lang="ru-RU" dirty="0"/>
              <a:t>Групповые проекты в малых смешанных группах</a:t>
            </a:r>
          </a:p>
          <a:p>
            <a:r>
              <a:rPr lang="ru-RU" dirty="0"/>
              <a:t>Группы сменного состава</a:t>
            </a:r>
          </a:p>
          <a:p>
            <a:r>
              <a:rPr lang="ru-RU" dirty="0"/>
              <a:t>Система «Партнер-наставник» (закрепить за студентом с ОВЗ однокурсника)</a:t>
            </a:r>
          </a:p>
          <a:p>
            <a:r>
              <a:rPr lang="ru-RU" dirty="0"/>
              <a:t> Моделирование уважительного отношения и поведения (пример для подражания)</a:t>
            </a:r>
          </a:p>
          <a:p>
            <a:pPr marL="1431925" indent="0">
              <a:buNone/>
            </a:pPr>
            <a:r>
              <a:rPr lang="ru-RU" i="1" dirty="0"/>
              <a:t>Быть внимательными</a:t>
            </a:r>
          </a:p>
          <a:p>
            <a:pPr marL="1431925" indent="0">
              <a:buNone/>
            </a:pPr>
            <a:r>
              <a:rPr lang="ru-RU" i="1" dirty="0"/>
              <a:t>Быть тактичными</a:t>
            </a:r>
          </a:p>
          <a:p>
            <a:pPr marL="1431925" indent="0">
              <a:buNone/>
            </a:pPr>
            <a:r>
              <a:rPr lang="ru-RU" i="1" dirty="0"/>
              <a:t>Быть включенными</a:t>
            </a:r>
          </a:p>
          <a:p>
            <a:pPr marL="1431925" indent="0">
              <a:buNone/>
            </a:pPr>
            <a:r>
              <a:rPr lang="ru-RU" i="1" dirty="0"/>
              <a:t>Быть поддерживающими</a:t>
            </a:r>
          </a:p>
        </p:txBody>
      </p:sp>
    </p:spTree>
    <p:extLst>
      <p:ext uri="{BB962C8B-B14F-4D97-AF65-F5344CB8AC3E}">
        <p14:creationId xmlns:p14="http://schemas.microsoft.com/office/powerpoint/2010/main" val="183381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309" y="2623931"/>
            <a:ext cx="10515600" cy="160292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501CE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4156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544FA8-D1AE-8C63-7AA2-7D2AB55A6F03}"/>
              </a:ext>
            </a:extLst>
          </p:cNvPr>
          <p:cNvSpPr txBox="1"/>
          <p:nvPr/>
        </p:nvSpPr>
        <p:spPr>
          <a:xfrm>
            <a:off x="442913" y="5345155"/>
            <a:ext cx="512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Киселева Татьяна Геннадьевна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E94E3-C430-975E-936E-2EB93AD24019}"/>
              </a:ext>
            </a:extLst>
          </p:cNvPr>
          <p:cNvSpPr txBox="1"/>
          <p:nvPr/>
        </p:nvSpPr>
        <p:spPr>
          <a:xfrm>
            <a:off x="354013" y="5806820"/>
            <a:ext cx="340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Segoe UI" panose="020B0502040204020203" pitchFamily="34" charset="0"/>
                <a:ea typeface="Favorit Pro Medium" panose="02000006030000020004" pitchFamily="50" charset="0"/>
                <a:cs typeface="Segoe UI" panose="020B0502040204020203" pitchFamily="34" charset="0"/>
              </a:rPr>
              <a:t>+7 9056339773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avorit Pro Medium" panose="02000006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81FE1-6FF8-C1E9-F1D1-EB65039AFF5A}"/>
              </a:ext>
            </a:extLst>
          </p:cNvPr>
          <p:cNvSpPr txBox="1"/>
          <p:nvPr/>
        </p:nvSpPr>
        <p:spPr>
          <a:xfrm>
            <a:off x="139768" y="1281350"/>
            <a:ext cx="6199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Психологические методы поддержки обучающихся с ОВЗ и инвалидностью, в т.ч. в дистанционном обучении</a:t>
            </a:r>
            <a:endParaRPr lang="ru-RU" sz="40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52" y="128135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753" y="27935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501CE"/>
                </a:solidFill>
              </a:rPr>
              <a:t>План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Социально-психологические и когнитивные трудности студентов с ОВЗ и инвалидностью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Роль преподавателя в преодолении /минимизации трудностей студентов с ОВЗ и инвалидностью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Роль однокурсников в социально-психологической поддержке студентов с ОВЗ и инвалидностью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16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96511-D9B4-787E-FBD4-F714A0C0722C}"/>
              </a:ext>
            </a:extLst>
          </p:cNvPr>
          <p:cNvSpPr txBox="1"/>
          <p:nvPr/>
        </p:nvSpPr>
        <p:spPr>
          <a:xfrm>
            <a:off x="442914" y="628233"/>
            <a:ext cx="10420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Социально-психологические трудности студентов с ОВЗ и инвалидностью</a:t>
            </a:r>
            <a:endParaRPr lang="ru-RU" sz="44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824A9-2DC8-4675-7F80-870454F9610C}"/>
              </a:ext>
            </a:extLst>
          </p:cNvPr>
          <p:cNvSpPr txBox="1"/>
          <p:nvPr/>
        </p:nvSpPr>
        <p:spPr>
          <a:xfrm>
            <a:off x="475800" y="3084683"/>
            <a:ext cx="11273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Карта трудностей: с чем сталкиваются студенты с ОВЗ/инвалидностью?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1. Коммуникативные трудности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Эмоционально-волевые трудности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 Мотивационные трудности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 Когнитивные (познавательные) трудности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5. Трудности, связанные с физическими характеристиками</a:t>
            </a:r>
          </a:p>
          <a:p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6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Коммуникативные трудности студентов с ОВЗ и инвалидностью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57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У каких категорий – </a:t>
            </a:r>
            <a:r>
              <a:rPr lang="ru-RU" dirty="0"/>
              <a:t>у всех, но особенно у лиц с нарушениями слуха, зрения, речи, РАС</a:t>
            </a:r>
          </a:p>
          <a:p>
            <a:pPr marL="0" indent="0" algn="ctr">
              <a:buNone/>
            </a:pPr>
            <a:r>
              <a:rPr lang="ru-RU" b="1" dirty="0"/>
              <a:t>Проявления</a:t>
            </a:r>
            <a:endParaRPr lang="ru-RU" dirty="0"/>
          </a:p>
          <a:p>
            <a:r>
              <a:rPr lang="ru-RU" dirty="0"/>
              <a:t>Проблемы с выстраиванием отношений с однокурсниками и преподавателями; адаптация в новом коллективе</a:t>
            </a:r>
          </a:p>
          <a:p>
            <a:r>
              <a:rPr lang="ru-RU" dirty="0"/>
              <a:t>Сложности в восприятии информации на слух или зрительно</a:t>
            </a:r>
          </a:p>
          <a:p>
            <a:r>
              <a:rPr lang="ru-RU" dirty="0"/>
              <a:t>Трудности с выражением своих мыслей, вопросов, эмоций</a:t>
            </a:r>
          </a:p>
          <a:p>
            <a:r>
              <a:rPr lang="ru-RU" dirty="0"/>
              <a:t>Непонимание невербальных сигналов, скрытых смыслов, иронии</a:t>
            </a:r>
          </a:p>
          <a:p>
            <a:pPr marL="0" indent="0" algn="ctr">
              <a:buNone/>
            </a:pPr>
            <a:r>
              <a:rPr lang="ru-RU" b="1" dirty="0" err="1"/>
              <a:t>Дистант</a:t>
            </a:r>
            <a:endParaRPr lang="ru-RU" b="1" dirty="0"/>
          </a:p>
          <a:p>
            <a:r>
              <a:rPr lang="ru-RU" dirty="0"/>
              <a:t>Технические проблемы со звуком/видео, задержки связи, невозможность «прочитать» обстановку по видеосвязи.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1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Эмоционально-волевые трудности студентов с ОВЗ и инвалидностью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5449"/>
            <a:ext cx="10515600" cy="44684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У каких категорий - </a:t>
            </a:r>
            <a:r>
              <a:rPr lang="ru-RU" dirty="0"/>
              <a:t>у всех, но особенно у лиц с ментальными нарушениями и хроническими заболеваниями (повышенная утомляемость)</a:t>
            </a:r>
          </a:p>
          <a:p>
            <a:pPr marL="0" indent="0" algn="ctr">
              <a:buNone/>
            </a:pPr>
            <a:r>
              <a:rPr lang="ru-RU" b="1" dirty="0"/>
              <a:t>Проявления</a:t>
            </a:r>
            <a:endParaRPr lang="ru-RU" dirty="0"/>
          </a:p>
          <a:p>
            <a:r>
              <a:rPr lang="ru-RU" dirty="0"/>
              <a:t>Эмоциональная нестабильность, вспышки раздражительности или апатия (</a:t>
            </a:r>
            <a:r>
              <a:rPr lang="ru-RU" sz="2600" i="1" dirty="0"/>
              <a:t>вторичные нарушения – психические расстройства</a:t>
            </a:r>
            <a:r>
              <a:rPr lang="ru-RU" dirty="0"/>
              <a:t>)</a:t>
            </a:r>
          </a:p>
          <a:p>
            <a:r>
              <a:rPr lang="ru-RU" dirty="0"/>
              <a:t>Повышенная тревожность, страх неудачи, низкая самооценка</a:t>
            </a:r>
          </a:p>
          <a:p>
            <a:r>
              <a:rPr lang="ru-RU" dirty="0"/>
              <a:t>Склонность к выученной беспомощности: «У меня все равно не получится» </a:t>
            </a:r>
          </a:p>
          <a:p>
            <a:pPr marL="0" indent="0" algn="ctr">
              <a:buNone/>
            </a:pPr>
            <a:r>
              <a:rPr lang="ru-RU" b="1" dirty="0" err="1"/>
              <a:t>Дистант</a:t>
            </a:r>
            <a:endParaRPr lang="ru-RU" b="1" dirty="0"/>
          </a:p>
          <a:p>
            <a:r>
              <a:rPr lang="ru-RU" dirty="0"/>
              <a:t>Чувство изоляции, одиночества, потеря мотивации из-за отсутствия прямого контакта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2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Мотивационные трудности студентов с ОВЗ и инвалидностью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34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У каких категорий - </a:t>
            </a:r>
            <a:r>
              <a:rPr lang="ru-RU" dirty="0"/>
              <a:t>у всех, но особенно у лиц, кто долго находился в ситуации </a:t>
            </a:r>
            <a:r>
              <a:rPr lang="ru-RU" dirty="0" err="1"/>
              <a:t>гиперопеки</a:t>
            </a:r>
            <a:r>
              <a:rPr lang="ru-RU" dirty="0"/>
              <a:t> или депривации (хронические заболевания, </a:t>
            </a:r>
            <a:r>
              <a:rPr lang="ru-RU" dirty="0" err="1"/>
              <a:t>госпитализм</a:t>
            </a:r>
            <a:r>
              <a:rPr lang="ru-RU" dirty="0"/>
              <a:t>)</a:t>
            </a:r>
          </a:p>
          <a:p>
            <a:pPr marL="0" indent="0" algn="ctr">
              <a:buNone/>
            </a:pPr>
            <a:r>
              <a:rPr lang="ru-RU" b="1" dirty="0"/>
              <a:t>Проявления</a:t>
            </a:r>
            <a:endParaRPr lang="ru-RU" dirty="0"/>
          </a:p>
          <a:p>
            <a:r>
              <a:rPr lang="ru-RU" dirty="0"/>
              <a:t>Непонимание личной цели обучения</a:t>
            </a:r>
          </a:p>
          <a:p>
            <a:r>
              <a:rPr lang="ru-RU" dirty="0"/>
              <a:t>Страх перед самостоятельностью и принятием решений</a:t>
            </a:r>
          </a:p>
          <a:p>
            <a:r>
              <a:rPr lang="ru-RU" dirty="0"/>
              <a:t>Низкий уровень учебной активности, </a:t>
            </a:r>
            <a:r>
              <a:rPr lang="ru-RU" dirty="0" err="1"/>
              <a:t>прокрастинация</a:t>
            </a:r>
            <a:r>
              <a:rPr lang="ru-RU" dirty="0"/>
              <a:t> (лень)</a:t>
            </a:r>
          </a:p>
          <a:p>
            <a:pPr marL="0" indent="0" algn="ctr">
              <a:buNone/>
            </a:pPr>
            <a:r>
              <a:rPr lang="ru-RU" b="1" dirty="0" err="1"/>
              <a:t>Дистант</a:t>
            </a:r>
            <a:endParaRPr lang="ru-RU" b="1" dirty="0"/>
          </a:p>
          <a:p>
            <a:r>
              <a:rPr lang="ru-RU" dirty="0"/>
              <a:t>Отсутствие внешнего стимула</a:t>
            </a:r>
          </a:p>
          <a:p>
            <a:r>
              <a:rPr lang="ru-RU" dirty="0"/>
              <a:t>Отсутствие примера для подражания в виде однокурсников и очной атмосферы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191725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Когнитивные трудности с ОВЗ и инвалидностью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0557"/>
            <a:ext cx="10515600" cy="45806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У каких категорий - </a:t>
            </a:r>
            <a:r>
              <a:rPr lang="ru-RU" dirty="0"/>
              <a:t>у всех, но особенно у лиц с интеллектуальными нарушениями, ЗПР (???), нарушениями внимания, специфическими трудностями в обучении (чтение, письмо, счет).</a:t>
            </a:r>
          </a:p>
          <a:p>
            <a:pPr marL="0" indent="0" algn="ctr">
              <a:buNone/>
            </a:pPr>
            <a:r>
              <a:rPr lang="ru-RU" b="1" dirty="0"/>
              <a:t>Проявления</a:t>
            </a:r>
            <a:endParaRPr lang="ru-RU" dirty="0"/>
          </a:p>
          <a:p>
            <a:r>
              <a:rPr lang="ru-RU" dirty="0"/>
              <a:t>Быстрая утомляемость при умственной нагрузке</a:t>
            </a:r>
          </a:p>
          <a:p>
            <a:r>
              <a:rPr lang="ru-RU" dirty="0"/>
              <a:t>Трудности с концентрацией, переключением внимания, запоминанием большого объема информации</a:t>
            </a:r>
          </a:p>
          <a:p>
            <a:r>
              <a:rPr lang="ru-RU" dirty="0"/>
              <a:t>Сложности с анализом, синтезом, абстрактным мышлением</a:t>
            </a:r>
          </a:p>
          <a:p>
            <a:pPr marL="0" indent="0" algn="ctr">
              <a:buNone/>
            </a:pPr>
            <a:r>
              <a:rPr lang="ru-RU" b="1" dirty="0" err="1"/>
              <a:t>Дистант</a:t>
            </a:r>
            <a:endParaRPr lang="ru-RU" b="1" dirty="0"/>
          </a:p>
          <a:p>
            <a:r>
              <a:rPr lang="ru-RU" dirty="0"/>
              <a:t>Легко отвлекаются на посторонние (домашние) дела/раздражители</a:t>
            </a:r>
          </a:p>
          <a:p>
            <a:r>
              <a:rPr lang="ru-RU" dirty="0"/>
              <a:t>Сложнее удерживать фокус внимания на экране</a:t>
            </a:r>
          </a:p>
        </p:txBody>
      </p:sp>
    </p:spTree>
    <p:extLst>
      <p:ext uri="{BB962C8B-B14F-4D97-AF65-F5344CB8AC3E}">
        <p14:creationId xmlns:p14="http://schemas.microsoft.com/office/powerpoint/2010/main" val="344486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99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Трудности, связанные с физическими характеристиками студентов с ОВЗ и инвалидностью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5230"/>
            <a:ext cx="10515600" cy="41493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У каких категорий - </a:t>
            </a:r>
            <a:r>
              <a:rPr lang="ru-RU" dirty="0"/>
              <a:t>у всех, но особенно у лиц с нарушениями опорно-двигательного аппарата, хроническими заболеваниями</a:t>
            </a:r>
          </a:p>
          <a:p>
            <a:pPr marL="0" indent="0" algn="ctr">
              <a:buNone/>
            </a:pPr>
            <a:r>
              <a:rPr lang="ru-RU" b="1" dirty="0"/>
              <a:t>Проявления</a:t>
            </a:r>
            <a:endParaRPr lang="ru-RU" dirty="0"/>
          </a:p>
          <a:p>
            <a:r>
              <a:rPr lang="ru-RU" dirty="0"/>
              <a:t>Быстрая утомляемость, необходимость частых перерывов или особого режима дня</a:t>
            </a:r>
          </a:p>
          <a:p>
            <a:r>
              <a:rPr lang="ru-RU" dirty="0"/>
              <a:t>Болевые синдромы, которые влияют на концентрацию и настроение</a:t>
            </a:r>
          </a:p>
          <a:p>
            <a:pPr marL="0" indent="0" algn="ctr">
              <a:buNone/>
            </a:pPr>
            <a:r>
              <a:rPr lang="ru-RU" b="1" dirty="0" err="1"/>
              <a:t>Дистант</a:t>
            </a:r>
            <a:endParaRPr lang="ru-RU" b="1" dirty="0"/>
          </a:p>
          <a:p>
            <a:r>
              <a:rPr lang="ru-RU" dirty="0"/>
              <a:t>Плюс - не нужно перемещаться</a:t>
            </a:r>
          </a:p>
          <a:p>
            <a:r>
              <a:rPr lang="ru-RU" dirty="0"/>
              <a:t>Минус – необходимость сохранения статичной позы в течение длительного времени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0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96511-D9B4-787E-FBD4-F714A0C0722C}"/>
              </a:ext>
            </a:extLst>
          </p:cNvPr>
          <p:cNvSpPr txBox="1"/>
          <p:nvPr/>
        </p:nvSpPr>
        <p:spPr>
          <a:xfrm>
            <a:off x="760966" y="2039589"/>
            <a:ext cx="10420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Роль преподавателя в преодолении /минимизации трудностей студентов с ОВЗ и инвалидностью</a:t>
            </a:r>
            <a:endParaRPr lang="ru-RU" sz="44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65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501CE"/>
      </a:accent1>
      <a:accent2>
        <a:srgbClr val="15E585"/>
      </a:accent2>
      <a:accent3>
        <a:srgbClr val="F72485"/>
      </a:accent3>
      <a:accent4>
        <a:srgbClr val="FF6839"/>
      </a:accent4>
      <a:accent5>
        <a:srgbClr val="F4F4F4"/>
      </a:accent5>
      <a:accent6>
        <a:srgbClr val="FEDD00"/>
      </a:accent6>
      <a:hlink>
        <a:srgbClr val="0501CE"/>
      </a:hlink>
      <a:folHlink>
        <a:srgbClr val="96607D"/>
      </a:folHlink>
    </a:clrScheme>
    <a:fontScheme name="РОЗ_новый ББ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714</Words>
  <Application>Microsoft Office PowerPoint</Application>
  <PresentationFormat>Широкоэкранный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Favorit Pro Medium</vt:lpstr>
      <vt:lpstr>Segoe UI</vt:lpstr>
      <vt:lpstr>Segoe UI Black</vt:lpstr>
      <vt:lpstr>Segoe UI Semibold</vt:lpstr>
      <vt:lpstr>Тема Office</vt:lpstr>
      <vt:lpstr>Презентация PowerPoint</vt:lpstr>
      <vt:lpstr>План занятия</vt:lpstr>
      <vt:lpstr>Презентация PowerPoint</vt:lpstr>
      <vt:lpstr>Коммуникативные трудности студентов с ОВЗ и инвалидностью</vt:lpstr>
      <vt:lpstr>Эмоционально-волевые трудности студентов с ОВЗ и инвалидностью</vt:lpstr>
      <vt:lpstr>Мотивационные трудности студентов с ОВЗ и инвалидностью </vt:lpstr>
      <vt:lpstr>Когнитивные трудности с ОВЗ и инвалидностью </vt:lpstr>
      <vt:lpstr>Трудности, связанные с физическими характеристиками студентов с ОВЗ и инвалидностью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G8158</dc:creator>
  <cp:lastModifiedBy>Татьяна Г. Киселева</cp:lastModifiedBy>
  <cp:revision>19</cp:revision>
  <dcterms:created xsi:type="dcterms:W3CDTF">2024-10-31T08:46:48Z</dcterms:created>
  <dcterms:modified xsi:type="dcterms:W3CDTF">2025-09-30T09:20:32Z</dcterms:modified>
</cp:coreProperties>
</file>