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4" r:id="rId2"/>
    <p:sldId id="270" r:id="rId3"/>
    <p:sldId id="267" r:id="rId4"/>
    <p:sldId id="274" r:id="rId5"/>
    <p:sldId id="278" r:id="rId6"/>
    <p:sldId id="276" r:id="rId7"/>
    <p:sldId id="277" r:id="rId8"/>
    <p:sldId id="279" r:id="rId9"/>
    <p:sldId id="281" r:id="rId10"/>
    <p:sldId id="273" r:id="rId11"/>
    <p:sldId id="283" r:id="rId12"/>
    <p:sldId id="275" r:id="rId13"/>
    <p:sldId id="285" r:id="rId14"/>
    <p:sldId id="287" r:id="rId15"/>
    <p:sldId id="288" r:id="rId16"/>
    <p:sldId id="286" r:id="rId17"/>
    <p:sldId id="284" r:id="rId18"/>
    <p:sldId id="289" r:id="rId19"/>
    <p:sldId id="290" r:id="rId20"/>
    <p:sldId id="291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263" r:id="rId30"/>
  </p:sldIdLst>
  <p:sldSz cx="24387175" cy="13716000"/>
  <p:notesSz cx="6858000" cy="99472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сенко Юлия Валерьевна" initials="СЮ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2" d="100"/>
          <a:sy n="42" d="100"/>
        </p:scale>
        <p:origin x="624" y="91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99"/>
          </a:xfrm>
          <a:prstGeom prst="rect">
            <a:avLst/>
          </a:prstGeom>
        </p:spPr>
        <p:txBody>
          <a:bodyPr vert="horz" lIns="40325" tIns="20163" rIns="40325" bIns="20163" rtlCol="0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99"/>
          </a:xfrm>
          <a:prstGeom prst="rect">
            <a:avLst/>
          </a:prstGeom>
        </p:spPr>
        <p:txBody>
          <a:bodyPr vert="horz" lIns="40325" tIns="20163" rIns="40325" bIns="20163" rtlCol="0"/>
          <a:lstStyle>
            <a:lvl1pPr algn="r">
              <a:defRPr sz="500"/>
            </a:lvl1pPr>
          </a:lstStyle>
          <a:p>
            <a:fld id="{D50A38BA-09E7-4E23-82C0-71B843386D3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034"/>
            <a:ext cx="2971800" cy="497299"/>
          </a:xfrm>
          <a:prstGeom prst="rect">
            <a:avLst/>
          </a:prstGeom>
        </p:spPr>
        <p:txBody>
          <a:bodyPr vert="horz" lIns="40325" tIns="20163" rIns="40325" bIns="20163" rtlCol="0" anchor="b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034"/>
            <a:ext cx="2971800" cy="497299"/>
          </a:xfrm>
          <a:prstGeom prst="rect">
            <a:avLst/>
          </a:prstGeom>
        </p:spPr>
        <p:txBody>
          <a:bodyPr vert="horz" lIns="40325" tIns="20163" rIns="40325" bIns="20163" rtlCol="0" anchor="b"/>
          <a:lstStyle>
            <a:lvl1pPr algn="r">
              <a:defRPr sz="500"/>
            </a:lvl1pPr>
          </a:lstStyle>
          <a:p>
            <a:fld id="{058E6C0A-F185-43F0-9568-B7B5A727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26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10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52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051E-299C-56B4-BAF0-8108A58A7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1B85A-A274-2CF0-DDFD-48C84B890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498C7-FA24-A96B-2A8C-0161D7BE3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779E7-31B9-3BE8-53F1-F19EAB7B10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64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B6465-14FA-8FF5-06DD-9798757D5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AD94C-E47A-0B55-A8AE-7BDFCBD5C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C6EFE4-9DF2-FCA7-CF7B-61C46563F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48432-DDA8-CD72-2DB3-15BEDAC0E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3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A5407-29E2-FAF7-FDA0-F334B4D7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92161-EDE8-E96F-DE57-307D9BEF4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7CFFD-975E-B093-6603-94394C907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9D089-DF41-DBD8-7D73-BD2F2A583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6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AD296-4C98-15BA-8FAE-A3CFECAD6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B6F24-8196-C3BC-DCA5-B23B6FB9E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443983-7835-7BF5-C29B-964CCA73D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2B59F-2768-F52A-F27A-4942C19ED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98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33071-12EB-8FFE-E0FE-233AF653B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1C7CF-FC97-2903-FCAA-3A0472F0F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7C06ED-17A7-332B-549A-D6ED21EDD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ED76-FAD2-CF05-4015-BE22EE6CE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5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F7AA4-3771-14E5-CD39-2321A034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481EC-1855-A4E3-8DF8-9A8C660C0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E1646-A188-2FDB-3FA3-09BABA3BC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45346-7825-4951-6C95-ADC8CC99A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46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DF744-8E07-C0A7-432D-9A7630FC9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3348AB-EE53-B116-0892-03FFD1211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CE773-B0E8-F738-43BF-6348A8097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64558-2CDF-7A4C-1251-FFC71E0B7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92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C8B36-E76D-D99D-EE47-6054B4036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B7812-96B2-852E-692A-CDC99593A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577D1-EBEE-2FB6-A095-6239E3C7B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DB878-BFFC-34CE-5C99-F704BECFF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90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83195-2309-3148-58E4-BDE2C1FE1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E6569-F429-ECE6-D82D-4D3B93D32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7CF88-A66A-0D53-726A-88F7E5EB7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02965-2A26-AA7A-6C10-455B06AB75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2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7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5E37-DDC5-A7A7-EA59-D82599036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361FD-105C-440F-83A5-22A6DC09C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CC415-6AA3-4F5F-6719-6F0AB2E57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C69E0-331D-00B1-0C97-27B3D2A54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3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33D21-5396-13D8-A0F0-FB0C44FD8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D2E1A-2F42-0EA2-02F6-EA3DE643B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3C445-B031-2E40-8AB6-CCC70DC0E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5ED4E-B2E3-5EE2-DA8A-285A079ADF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1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53A4F-6AA6-98D2-4A1A-8A24554AB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0EAE9-D1E0-BBF6-2889-018D9BAE6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2850D-394A-2894-3794-DB490DBDB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E46FE-6318-86E9-25B3-E45675303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0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C52E-D270-E846-9ACC-581350BDF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82E32-11A6-8CAC-0DF2-21738B27C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F784A1-A082-DB4B-672D-2EFF70A73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51A28-052F-5B09-1FCB-7FCC820B8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25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E3036-A468-B713-C70A-38F59BF60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DB43D-3855-6F93-0E37-DE4076F6A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F12E3-910E-DEAC-66F9-0CCB84A25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18ED6-663A-FDC6-CF31-18F30A776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2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1F265-2D91-2B82-98EB-9AAC2A02E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E4122-B43A-C3DC-7C14-7E3F274DD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BF9E7-BF49-8E17-5EE9-1C97F928D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2DBD9-E525-AAF6-C81C-82143E272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6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3D9C4-7387-EEB9-BC6C-FDE4EAEEA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DD19E-40CE-0BB2-4BEB-6F8C506A7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621F62-6A6F-91DA-336E-BC43BCB54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F0169-5A63-0B86-3C24-BB20B8AB6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2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87C09-8497-4D60-9089-F2A28ABF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3FD33-9EDB-0254-5AA4-92C8241A7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5022E-A561-03DD-1585-B381A5B27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FA790-C0B6-3273-0160-F948492BF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9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9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F90EA-706B-D170-D9B7-8BF8966B4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AA3239-C81B-85F3-D758-84943C18C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2B87D-E4A7-555E-4528-1EB0D79C5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C18D5-124F-CA4F-F98C-F13137691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4DD3F-7A5F-A056-A35B-B9250DD04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02BEC5-09EF-0499-20B5-078CA1233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C1AE3-DF18-3CEF-5D47-21817E4A2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B4B48-B13A-0A5C-47D1-8B9D629A9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5569B-FD8D-B11B-AFCA-1E57F6B8D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CF273-C694-F6C5-1B4D-7D90FB944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C72EC-3A8A-8A43-3351-6BA8308B1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AB4B9-33FA-15F6-900D-58B6BD5DF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1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C5D26-DE8C-1A61-CE41-6C09E19DD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CA0A4-B285-F581-2063-53922AFB9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001B1-1240-0975-2795-1AACACCC5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0465F-A1A1-034D-CED8-14C6BF03F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1DDD3-F52A-EA6D-6A84-18ED3AA6E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DB6C1-BD02-1629-CE15-00EB95576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A30E4-0AE3-E199-48A9-6FD18AE25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8461E-4781-AC85-B5B3-B363DAB98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EDBD4-8321-DC17-4657-6C627744B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F06F9-A63F-B509-F522-63DA881A5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21099A-464E-1834-0D4A-63F0E692F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0325" tIns="20163" rIns="40325" bIns="2016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BAD4B-896B-AB72-18B2-49C85EEFA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40325" tIns="20163" rIns="40325" bIns="20163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5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80ADF9-ABC7-79F4-6184-E26957637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B3B613-FF42-0C89-92E7-3D3B85DF6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8BE80A-E52F-2172-5F0C-5C433ABFE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84F8B-AB4F-4821-9ACF-66C1AF630D6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597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svg"/><Relationship Id="rId38" Type="http://schemas.openxmlformats.org/officeDocument/2006/relationships/image" Target="../media/image36.png"/><Relationship Id="rId46" Type="http://schemas.openxmlformats.org/officeDocument/2006/relationships/image" Target="../media/image4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svg"/><Relationship Id="rId41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29.svg"/><Relationship Id="rId44" Type="http://schemas.openxmlformats.org/officeDocument/2006/relationships/image" Target="../media/image42.png"/><Relationship Id="rId52" Type="http://schemas.openxmlformats.org/officeDocument/2006/relationships/image" Target="../media/image50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Relationship Id="rId35" Type="http://schemas.openxmlformats.org/officeDocument/2006/relationships/image" Target="../media/image33.svg"/><Relationship Id="rId43" Type="http://schemas.openxmlformats.org/officeDocument/2006/relationships/image" Target="../media/image41.svg"/><Relationship Id="rId48" Type="http://schemas.openxmlformats.org/officeDocument/2006/relationships/image" Target="../media/image46.svg"/><Relationship Id="rId8" Type="http://schemas.openxmlformats.org/officeDocument/2006/relationships/image" Target="../media/image6.png"/><Relationship Id="rId51" Type="http://schemas.openxmlformats.org/officeDocument/2006/relationships/image" Target="../media/image49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52" Type="http://schemas.openxmlformats.org/officeDocument/2006/relationships/image" Target="../media/image102.jpe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55" Type="http://schemas.openxmlformats.org/officeDocument/2006/relationships/hyperlink" Target="https://sudact.ru/law/pismo-minprosveshcheniia-rossii-ot-09112022-n-05-1999/metodicheskie-rekomendatsii-po-razrabotke-aktualizatsii/v/razdel-1-obshchie-polozheniia/1.4/" TargetMode="External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54" Type="http://schemas.openxmlformats.org/officeDocument/2006/relationships/hyperlink" Target="https://sudact.ru/law/pismo-minprosveshcheniia-rossii-ot-09112022-n-05-1999/metodicheskie-rekomendatsii-po-razrabotke-aktualizatsii/v/razdel-1-obshchie-polozheniia/1.3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3" Type="http://schemas.openxmlformats.org/officeDocument/2006/relationships/hyperlink" Target="https://sudact.ru/law/pismo-minprosveshcheniia-rossii-ot-09112022-n-05-1999/metodicheskie-rekomendatsii-po-razrabotke-aktualizatsii/v/razdel-1-obshchie-polozheniia/1.2/" TargetMode="External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52" Type="http://schemas.openxmlformats.org/officeDocument/2006/relationships/hyperlink" Target="https://sudact.ru/law/pismo-minprosveshcheniia-rossii-ot-09112022-n-05-1999/metodicheskie-rekomendatsii-po-razrabotke-aktualizatsii/v/razdel-1-obshchie-polozheniia/1.1-obshchie-svedeniia/" TargetMode="External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56" Type="http://schemas.openxmlformats.org/officeDocument/2006/relationships/hyperlink" Target="https://sudact.ru/law/pismo-minprosveshcheniia-rossii-ot-09112022-n-05-1999/metodicheskie-rekomendatsii-po-razrabotke-aktualizatsii/v/razdel-1-obshchie-polozheniia/" TargetMode="External"/><Relationship Id="rId8" Type="http://schemas.openxmlformats.org/officeDocument/2006/relationships/image" Target="../media/image57.svg"/><Relationship Id="rId51" Type="http://schemas.openxmlformats.org/officeDocument/2006/relationships/image" Target="../media/image100.svg"/><Relationship Id="rId3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55" Type="http://schemas.openxmlformats.org/officeDocument/2006/relationships/hyperlink" Target="https://sudact.ru/law/pismo-minprosveshcheniia-rossii-ot-09112022-n-05-1999/metodicheskie-rekomendatsii-po-razrabotke-aktualizatsii/v/razdel-4/4.1/" TargetMode="External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54" Type="http://schemas.openxmlformats.org/officeDocument/2006/relationships/hyperlink" Target="https://sudact.ru/law/pismo-minprosveshcheniia-rossii-ot-09112022-n-05-1999/metodicheskie-rekomendatsii-po-razrabotke-aktualizatsii/v/razdel-4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3" Type="http://schemas.openxmlformats.org/officeDocument/2006/relationships/hyperlink" Target="https://sudact.ru/law/pismo-minprosveshcheniia-rossii-ot-09112022-n-05-1999/metodicheskie-rekomendatsii-po-razrabotke-aktualizatsii/v/razdel-3/" TargetMode="External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52" Type="http://schemas.openxmlformats.org/officeDocument/2006/relationships/hyperlink" Target="https://sudact.ru/law/pismo-minprosveshcheniia-rossii-ot-09112022-n-05-1999/metodicheskie-rekomendatsii-po-razrabotke-aktualizatsii/v/razdel-2/" TargetMode="External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56" Type="http://schemas.openxmlformats.org/officeDocument/2006/relationships/hyperlink" Target="https://sudact.ru/law/pismo-minprosveshcheniia-rossii-ot-09112022-n-05-1999/metodicheskie-rekomendatsii-po-razrabotke-aktualizatsii/v/razdel-4/4.2/" TargetMode="External"/><Relationship Id="rId8" Type="http://schemas.openxmlformats.org/officeDocument/2006/relationships/image" Target="../media/image57.svg"/><Relationship Id="rId51" Type="http://schemas.openxmlformats.org/officeDocument/2006/relationships/image" Target="../media/image100.svg"/><Relationship Id="rId3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55" Type="http://schemas.openxmlformats.org/officeDocument/2006/relationships/hyperlink" Target="https://sudact.ru/law/pismo-minprosveshcheniia-rossii-ot-09112022-n-05-1999/metodicheskie-rekomendatsii-po-razrabotke-aktualizatsii/v/razdel-5/5.4/" TargetMode="External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54" Type="http://schemas.openxmlformats.org/officeDocument/2006/relationships/hyperlink" Target="https://sudact.ru/law/pismo-minprosveshcheniia-rossii-ot-09112022-n-05-1999/metodicheskie-rekomendatsii-po-razrabotke-aktualizatsii/v/razdel-5/5.3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3" Type="http://schemas.openxmlformats.org/officeDocument/2006/relationships/hyperlink" Target="https://sudact.ru/law/pismo-minprosveshcheniia-rossii-ot-09112022-n-05-1999/metodicheskie-rekomendatsii-po-razrabotke-aktualizatsii/v/razdel-5/5.2/" TargetMode="External"/><Relationship Id="rId58" Type="http://schemas.openxmlformats.org/officeDocument/2006/relationships/hyperlink" Target="https://sudact.ru/law/pismo-minprosveshcheniia-rossii-ot-09112022-n-05-1999/metodicheskie-rekomendatsii-po-razrabotke-aktualizatsii/v/razdel-5/" TargetMode="External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57" Type="http://schemas.openxmlformats.org/officeDocument/2006/relationships/hyperlink" Target="https://sudact.ru/law/pismo-minprosveshcheniia-rossii-ot-09112022-n-05-1999/metodicheskie-rekomendatsii-po-razrabotke-aktualizatsii/v/razdel-5/5.6/" TargetMode="External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52" Type="http://schemas.openxmlformats.org/officeDocument/2006/relationships/hyperlink" Target="https://sudact.ru/law/pismo-minprosveshcheniia-rossii-ot-09112022-n-05-1999/metodicheskie-rekomendatsii-po-razrabotke-aktualizatsii/v/razdel-5/5.1-uchebnyi-plan-vkliuchaet-adaptatsionnye/" TargetMode="External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56" Type="http://schemas.openxmlformats.org/officeDocument/2006/relationships/hyperlink" Target="https://sudact.ru/law/pismo-minprosveshcheniia-rossii-ot-09112022-n-05-1999/metodicheskie-rekomendatsii-po-razrabotke-aktualizatsii/v/razdel-5/5.5/" TargetMode="External"/><Relationship Id="rId8" Type="http://schemas.openxmlformats.org/officeDocument/2006/relationships/image" Target="../media/image57.svg"/><Relationship Id="rId51" Type="http://schemas.openxmlformats.org/officeDocument/2006/relationships/image" Target="../media/image100.svg"/><Relationship Id="rId3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55" Type="http://schemas.openxmlformats.org/officeDocument/2006/relationships/hyperlink" Target="https://sudact.ru/law/pismo-minprosveshcheniia-rossii-ot-09112022-n-05-1999/metodicheskie-rekomendatsii-po-razrabotke-aktualizatsii/v/razdel-6/6.4-trebovaniia-k-organizatsii-vospitaniia/" TargetMode="External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59" Type="http://schemas.openxmlformats.org/officeDocument/2006/relationships/hyperlink" Target="https://sudact.ru/law/pismo-minprosveshcheniia-rossii-ot-09112022-n-05-1999/metodicheskie-rekomendatsii-po-razrabotke-aktualizatsii/v/razdel-6/6.8/" TargetMode="Externa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54" Type="http://schemas.openxmlformats.org/officeDocument/2006/relationships/hyperlink" Target="https://sudact.ru/law/pismo-minprosveshcheniia-rossii-ot-09112022-n-05-1999/metodicheskie-rekomendatsii-po-razrabotke-aktualizatsii/v/razdel-6/6.3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3" Type="http://schemas.openxmlformats.org/officeDocument/2006/relationships/hyperlink" Target="https://sudact.ru/law/pismo-minprosveshcheniia-rossii-ot-09112022-n-05-1999/metodicheskie-rekomendatsii-po-razrabotke-aktualizatsii/v/razdel-6/6.2/" TargetMode="External"/><Relationship Id="rId58" Type="http://schemas.openxmlformats.org/officeDocument/2006/relationships/hyperlink" Target="https://sudact.ru/law/pismo-minprosveshcheniia-rossii-ot-09112022-n-05-1999/metodicheskie-rekomendatsii-po-razrabotke-aktualizatsii/v/razdel-6/6.7/" TargetMode="External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57" Type="http://schemas.openxmlformats.org/officeDocument/2006/relationships/hyperlink" Target="https://sudact.ru/law/pismo-minprosveshcheniia-rossii-ot-09112022-n-05-1999/metodicheskie-rekomendatsii-po-razrabotke-aktualizatsii/v/razdel-6/6.6/" TargetMode="External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52" Type="http://schemas.openxmlformats.org/officeDocument/2006/relationships/hyperlink" Target="https://sudact.ru/law/pismo-minprosveshcheniia-rossii-ot-09112022-n-05-1999/metodicheskie-rekomendatsii-po-razrabotke-aktualizatsii/v/razdel-6/6.1/" TargetMode="External"/><Relationship Id="rId60" Type="http://schemas.openxmlformats.org/officeDocument/2006/relationships/hyperlink" Target="https://sudact.ru/law/pismo-minprosveshcheniia-rossii-ot-09112022-n-05-1999/metodicheskie-rekomendatsii-po-razrabotke-aktualizatsii/v/razdel-6/" TargetMode="External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56" Type="http://schemas.openxmlformats.org/officeDocument/2006/relationships/hyperlink" Target="https://sudact.ru/law/pismo-minprosveshcheniia-rossii-ot-09112022-n-05-1999/metodicheskie-rekomendatsii-po-razrabotke-aktualizatsii/v/razdel-6/6.5/" TargetMode="External"/><Relationship Id="rId8" Type="http://schemas.openxmlformats.org/officeDocument/2006/relationships/image" Target="../media/image57.svg"/><Relationship Id="rId51" Type="http://schemas.openxmlformats.org/officeDocument/2006/relationships/image" Target="../media/image100.svg"/><Relationship Id="rId3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54" Type="http://schemas.openxmlformats.org/officeDocument/2006/relationships/hyperlink" Target="https://sudact.ru/law/pismo-minprosveshcheniia-rossii-ot-09112022-n-05-1999/metodicheskie-rekomendatsii-po-razrabotke-aktualizatsii/v/razdel-8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3" Type="http://schemas.openxmlformats.org/officeDocument/2006/relationships/hyperlink" Target="https://sudact.ru/law/pismo-minprosveshcheniia-rossii-ot-09112022-n-05-1999/metodicheskie-rekomendatsii-po-razrabotke-aktualizatsii/v/razdel-7/" TargetMode="External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52" Type="http://schemas.openxmlformats.org/officeDocument/2006/relationships/hyperlink" Target="https://sudact.ru/law/pismo-minprosveshcheniia-rossii-ot-09112022-n-05-1999/metodicheskie-rekomendatsii-po-razrabotke-aktualizatsii/prilozhenie-1/" TargetMode="External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14.png"/><Relationship Id="rId26" Type="http://schemas.openxmlformats.org/officeDocument/2006/relationships/image" Target="../media/image121.png"/><Relationship Id="rId39" Type="http://schemas.openxmlformats.org/officeDocument/2006/relationships/image" Target="../media/image130.svg"/><Relationship Id="rId3" Type="http://schemas.openxmlformats.org/officeDocument/2006/relationships/image" Target="../media/image1.png"/><Relationship Id="rId21" Type="http://schemas.openxmlformats.org/officeDocument/2006/relationships/image" Target="../media/image117.svg"/><Relationship Id="rId34" Type="http://schemas.openxmlformats.org/officeDocument/2006/relationships/image" Target="../media/image127.png"/><Relationship Id="rId42" Type="http://schemas.openxmlformats.org/officeDocument/2006/relationships/image" Target="../media/image133.png"/><Relationship Id="rId47" Type="http://schemas.openxmlformats.org/officeDocument/2006/relationships/image" Target="../media/image138.png"/><Relationship Id="rId50" Type="http://schemas.openxmlformats.org/officeDocument/2006/relationships/image" Target="../media/image140.svg"/><Relationship Id="rId7" Type="http://schemas.openxmlformats.org/officeDocument/2006/relationships/image" Target="../media/image106.svg"/><Relationship Id="rId12" Type="http://schemas.openxmlformats.org/officeDocument/2006/relationships/image" Target="../media/image111.png"/><Relationship Id="rId17" Type="http://schemas.openxmlformats.org/officeDocument/2006/relationships/image" Target="../media/image115.svg"/><Relationship Id="rId25" Type="http://schemas.openxmlformats.org/officeDocument/2006/relationships/image" Target="../media/image120.svg"/><Relationship Id="rId33" Type="http://schemas.openxmlformats.org/officeDocument/2006/relationships/image" Target="../media/image126.svg"/><Relationship Id="rId38" Type="http://schemas.openxmlformats.org/officeDocument/2006/relationships/image" Target="../media/image34.png"/><Relationship Id="rId46" Type="http://schemas.openxmlformats.org/officeDocument/2006/relationships/image" Target="../media/image137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123.svg"/><Relationship Id="rId41" Type="http://schemas.openxmlformats.org/officeDocument/2006/relationships/image" Target="../media/image13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10.svg"/><Relationship Id="rId24" Type="http://schemas.openxmlformats.org/officeDocument/2006/relationships/image" Target="../media/image119.png"/><Relationship Id="rId32" Type="http://schemas.openxmlformats.org/officeDocument/2006/relationships/image" Target="../media/image28.png"/><Relationship Id="rId37" Type="http://schemas.openxmlformats.org/officeDocument/2006/relationships/image" Target="../media/image129.svg"/><Relationship Id="rId40" Type="http://schemas.openxmlformats.org/officeDocument/2006/relationships/image" Target="../media/image131.png"/><Relationship Id="rId45" Type="http://schemas.openxmlformats.org/officeDocument/2006/relationships/image" Target="../media/image136.svg"/><Relationship Id="rId53" Type="http://schemas.openxmlformats.org/officeDocument/2006/relationships/image" Target="../media/image142.png"/><Relationship Id="rId5" Type="http://schemas.openxmlformats.org/officeDocument/2006/relationships/image" Target="../media/image105.svg"/><Relationship Id="rId15" Type="http://schemas.openxmlformats.org/officeDocument/2006/relationships/image" Target="../media/image114.svg"/><Relationship Id="rId23" Type="http://schemas.openxmlformats.org/officeDocument/2006/relationships/image" Target="../media/image118.sv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49" Type="http://schemas.openxmlformats.org/officeDocument/2006/relationships/image" Target="../media/image45.png"/><Relationship Id="rId10" Type="http://schemas.openxmlformats.org/officeDocument/2006/relationships/image" Target="../media/image109.png"/><Relationship Id="rId19" Type="http://schemas.openxmlformats.org/officeDocument/2006/relationships/image" Target="../media/image116.svg"/><Relationship Id="rId31" Type="http://schemas.openxmlformats.org/officeDocument/2006/relationships/image" Target="../media/image125.svg"/><Relationship Id="rId44" Type="http://schemas.openxmlformats.org/officeDocument/2006/relationships/image" Target="../media/image135.png"/><Relationship Id="rId52" Type="http://schemas.openxmlformats.org/officeDocument/2006/relationships/image" Target="../media/image141.svg"/><Relationship Id="rId4" Type="http://schemas.openxmlformats.org/officeDocument/2006/relationships/image" Target="../media/image104.png"/><Relationship Id="rId9" Type="http://schemas.openxmlformats.org/officeDocument/2006/relationships/image" Target="../media/image108.svg"/><Relationship Id="rId14" Type="http://schemas.openxmlformats.org/officeDocument/2006/relationships/image" Target="../media/image113.png"/><Relationship Id="rId22" Type="http://schemas.openxmlformats.org/officeDocument/2006/relationships/image" Target="../media/image18.png"/><Relationship Id="rId27" Type="http://schemas.openxmlformats.org/officeDocument/2006/relationships/image" Target="../media/image122.svg"/><Relationship Id="rId30" Type="http://schemas.openxmlformats.org/officeDocument/2006/relationships/image" Target="../media/image124.png"/><Relationship Id="rId35" Type="http://schemas.openxmlformats.org/officeDocument/2006/relationships/image" Target="../media/image128.svg"/><Relationship Id="rId43" Type="http://schemas.openxmlformats.org/officeDocument/2006/relationships/image" Target="../media/image134.svg"/><Relationship Id="rId48" Type="http://schemas.openxmlformats.org/officeDocument/2006/relationships/image" Target="../media/image139.svg"/><Relationship Id="rId8" Type="http://schemas.openxmlformats.org/officeDocument/2006/relationships/image" Target="../media/image107.png"/><Relationship Id="rId5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Relationship Id="rId46" Type="http://schemas.openxmlformats.org/officeDocument/2006/relationships/image" Target="../media/image95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45" Type="http://schemas.openxmlformats.org/officeDocument/2006/relationships/image" Target="../media/image94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49" Type="http://schemas.openxmlformats.org/officeDocument/2006/relationships/image" Target="../media/image98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52" Type="http://schemas.openxmlformats.org/officeDocument/2006/relationships/image" Target="../media/image101.jpe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svg"/><Relationship Id="rId51" Type="http://schemas.openxmlformats.org/officeDocument/2006/relationships/image" Target="../media/image10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7CCB7B6-6890-45BF-B11A-04B788591768}"/>
              </a:ext>
            </a:extLst>
          </p:cNvPr>
          <p:cNvGrpSpPr/>
          <p:nvPr/>
        </p:nvGrpSpPr>
        <p:grpSpPr>
          <a:xfrm>
            <a:off x="17020127" y="0"/>
            <a:ext cx="7366921" cy="13716000"/>
            <a:chOff x="17020127" y="0"/>
            <a:chExt cx="7366921" cy="13716000"/>
          </a:xfrm>
        </p:grpSpPr>
        <p:pic>
          <p:nvPicPr>
            <p:cNvPr id="4" name="Image 2" descr=" 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968244" y="0"/>
              <a:ext cx="1193940" cy="10665017"/>
            </a:xfrm>
            <a:prstGeom prst="rect">
              <a:avLst/>
            </a:prstGeom>
          </p:spPr>
        </p:pic>
        <p:pic>
          <p:nvPicPr>
            <p:cNvPr id="5" name="Image 3" descr=" 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020127" y="576999"/>
              <a:ext cx="1832710" cy="9864640"/>
            </a:xfrm>
            <a:prstGeom prst="rect">
              <a:avLst/>
            </a:prstGeom>
          </p:spPr>
        </p:pic>
        <p:pic>
          <p:nvPicPr>
            <p:cNvPr id="6" name="Image 4" descr=" 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260145" y="2851023"/>
              <a:ext cx="564471" cy="9516985"/>
            </a:xfrm>
            <a:prstGeom prst="rect">
              <a:avLst/>
            </a:prstGeom>
          </p:spPr>
        </p:pic>
        <p:pic>
          <p:nvPicPr>
            <p:cNvPr id="7" name="Image 5" descr=" 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233774" y="2858236"/>
              <a:ext cx="564471" cy="9516987"/>
            </a:xfrm>
            <a:prstGeom prst="rect">
              <a:avLst/>
            </a:prstGeom>
          </p:spPr>
        </p:pic>
        <p:pic>
          <p:nvPicPr>
            <p:cNvPr id="8" name="Image 6" descr=" 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260145" y="5051689"/>
              <a:ext cx="564471" cy="8664311"/>
            </a:xfrm>
            <a:prstGeom prst="rect">
              <a:avLst/>
            </a:prstGeom>
          </p:spPr>
        </p:pic>
        <p:pic>
          <p:nvPicPr>
            <p:cNvPr id="9" name="Image 7" descr=" 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233774" y="4993965"/>
              <a:ext cx="564471" cy="8722035"/>
            </a:xfrm>
            <a:prstGeom prst="rect">
              <a:avLst/>
            </a:prstGeom>
          </p:spPr>
        </p:pic>
        <p:pic>
          <p:nvPicPr>
            <p:cNvPr id="10" name="Image 8" descr=" 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0423198" y="0"/>
              <a:ext cx="3243628" cy="12202635"/>
            </a:xfrm>
            <a:prstGeom prst="rect">
              <a:avLst/>
            </a:prstGeom>
          </p:spPr>
        </p:pic>
        <p:pic>
          <p:nvPicPr>
            <p:cNvPr id="11" name="Image 9" descr=" 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3320673" y="0"/>
              <a:ext cx="1066375" cy="13189700"/>
            </a:xfrm>
            <a:prstGeom prst="rect">
              <a:avLst/>
            </a:prstGeom>
          </p:spPr>
        </p:pic>
        <p:pic>
          <p:nvPicPr>
            <p:cNvPr id="12" name="Image 10" descr=" "/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975188" y="0"/>
              <a:ext cx="1418899" cy="13716000"/>
            </a:xfrm>
            <a:prstGeom prst="rect">
              <a:avLst/>
            </a:prstGeom>
          </p:spPr>
        </p:pic>
        <p:pic>
          <p:nvPicPr>
            <p:cNvPr id="13" name="Image 11" descr=" "/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8849156" y="2784718"/>
              <a:ext cx="2171971" cy="10931282"/>
            </a:xfrm>
            <a:prstGeom prst="rect">
              <a:avLst/>
            </a:prstGeom>
          </p:spPr>
        </p:pic>
        <p:pic>
          <p:nvPicPr>
            <p:cNvPr id="14" name="Image 12" descr=" 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318712" y="6824830"/>
              <a:ext cx="668963" cy="6891170"/>
            </a:xfrm>
            <a:prstGeom prst="rect">
              <a:avLst/>
            </a:prstGeom>
          </p:spPr>
        </p:pic>
        <p:pic>
          <p:nvPicPr>
            <p:cNvPr id="15" name="Image 13" descr=" 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0287453" y="6837654"/>
              <a:ext cx="668963" cy="6878346"/>
            </a:xfrm>
            <a:prstGeom prst="rect">
              <a:avLst/>
            </a:prstGeom>
          </p:spPr>
        </p:pic>
        <p:pic>
          <p:nvPicPr>
            <p:cNvPr id="16" name="Image 14" descr=" 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0318712" y="10734644"/>
              <a:ext cx="668963" cy="2981356"/>
            </a:xfrm>
            <a:prstGeom prst="rect">
              <a:avLst/>
            </a:prstGeom>
          </p:spPr>
        </p:pic>
        <p:pic>
          <p:nvPicPr>
            <p:cNvPr id="17" name="Image 15" descr=" "/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0287453" y="10632089"/>
              <a:ext cx="668963" cy="3083911"/>
            </a:xfrm>
            <a:prstGeom prst="rect">
              <a:avLst/>
            </a:prstGeom>
          </p:spPr>
        </p:pic>
        <p:pic>
          <p:nvPicPr>
            <p:cNvPr id="18" name="Image 16" descr=" "/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2538671" y="0"/>
              <a:ext cx="1848377" cy="13716000"/>
            </a:xfrm>
            <a:prstGeom prst="rect">
              <a:avLst/>
            </a:prstGeom>
          </p:spPr>
        </p:pic>
        <p:pic>
          <p:nvPicPr>
            <p:cNvPr id="19" name="Image 17" descr=" "/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2418302" y="0"/>
              <a:ext cx="1968746" cy="13716000"/>
            </a:xfrm>
            <a:prstGeom prst="rect">
              <a:avLst/>
            </a:prstGeom>
          </p:spPr>
        </p:pic>
        <p:pic>
          <p:nvPicPr>
            <p:cNvPr id="20" name="Image 18" descr=" "/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2538671" y="4852863"/>
              <a:ext cx="1848377" cy="8863137"/>
            </a:xfrm>
            <a:prstGeom prst="rect">
              <a:avLst/>
            </a:prstGeom>
          </p:spPr>
        </p:pic>
        <p:pic>
          <p:nvPicPr>
            <p:cNvPr id="21" name="Image 19" descr=" "/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2418302" y="4865683"/>
              <a:ext cx="1968746" cy="8850317"/>
            </a:xfrm>
            <a:prstGeom prst="rect">
              <a:avLst/>
            </a:prstGeom>
          </p:spPr>
        </p:pic>
        <p:pic>
          <p:nvPicPr>
            <p:cNvPr id="22" name="Image 20" descr=" "/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22538671" y="8762681"/>
              <a:ext cx="1848377" cy="4953319"/>
            </a:xfrm>
            <a:prstGeom prst="rect">
              <a:avLst/>
            </a:prstGeom>
          </p:spPr>
        </p:pic>
        <p:pic>
          <p:nvPicPr>
            <p:cNvPr id="23" name="Image 21" descr=" "/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22418302" y="8660129"/>
              <a:ext cx="1968746" cy="5055871"/>
            </a:xfrm>
            <a:prstGeom prst="rect">
              <a:avLst/>
            </a:prstGeom>
          </p:spPr>
        </p:pic>
      </p:grpSp>
      <p:pic>
        <p:nvPicPr>
          <p:cNvPr id="26" name="Image 23" descr=" 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50804" y="1079706"/>
            <a:ext cx="4163298" cy="970840"/>
          </a:xfrm>
          <a:prstGeom prst="rect">
            <a:avLst/>
          </a:prstGeom>
        </p:spPr>
      </p:pic>
      <p:pic>
        <p:nvPicPr>
          <p:cNvPr id="27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2095655" y="1086839"/>
            <a:ext cx="627346" cy="646060"/>
          </a:xfrm>
          <a:prstGeom prst="rect">
            <a:avLst/>
          </a:prstGeom>
        </p:spPr>
      </p:pic>
      <p:pic>
        <p:nvPicPr>
          <p:cNvPr id="28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311459" y="1086839"/>
            <a:ext cx="636429" cy="646060"/>
          </a:xfrm>
          <a:prstGeom prst="rect">
            <a:avLst/>
          </a:prstGeom>
        </p:spPr>
      </p:pic>
      <p:pic>
        <p:nvPicPr>
          <p:cNvPr id="29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2802716" y="1079714"/>
            <a:ext cx="668823" cy="659668"/>
          </a:xfrm>
          <a:prstGeom prst="rect">
            <a:avLst/>
          </a:prstGeom>
        </p:spPr>
      </p:pic>
      <p:pic>
        <p:nvPicPr>
          <p:cNvPr id="30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3577822" y="1086839"/>
            <a:ext cx="627346" cy="646060"/>
          </a:xfrm>
          <a:prstGeom prst="rect">
            <a:avLst/>
          </a:prstGeom>
        </p:spPr>
      </p:pic>
      <p:sp>
        <p:nvSpPr>
          <p:cNvPr id="31" name="Text 1"/>
          <p:cNvSpPr/>
          <p:nvPr/>
        </p:nvSpPr>
        <p:spPr>
          <a:xfrm>
            <a:off x="1245456" y="2309898"/>
            <a:ext cx="16843940" cy="4546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defRPr/>
            </a:pPr>
            <a:r>
              <a:rPr lang="ru-RU" sz="8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Особенности разработки адаптированных</a:t>
            </a:r>
          </a:p>
          <a:p>
            <a:pPr>
              <a:defRPr/>
            </a:pPr>
            <a:r>
              <a:rPr lang="ru-RU" sz="8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образовательных программ СПО для обучения лиц с ОВЗ и</a:t>
            </a:r>
          </a:p>
          <a:p>
            <a:pPr>
              <a:defRPr/>
            </a:pPr>
            <a:r>
              <a:rPr lang="ru-RU" sz="8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инвалидов</a:t>
            </a:r>
          </a:p>
        </p:txBody>
      </p:sp>
      <p:sp>
        <p:nvSpPr>
          <p:cNvPr id="32" name="Text 2"/>
          <p:cNvSpPr/>
          <p:nvPr/>
        </p:nvSpPr>
        <p:spPr>
          <a:xfrm>
            <a:off x="1486086" y="10021823"/>
            <a:ext cx="8145951" cy="218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200"/>
              </a:lnSpc>
            </a:pPr>
            <a:r>
              <a:rPr lang="ru-RU" sz="4000" dirty="0" err="1">
                <a:solidFill>
                  <a:srgbClr val="FFFFFF">
                    <a:alpha val="100000"/>
                  </a:srgbClr>
                </a:solidFill>
                <a:latin typeface="Segoe UI" panose="020B0502040204020203" pitchFamily="34" charset="0"/>
                <a:ea typeface="Cygre Bold" pitchFamily="34" charset="-122"/>
                <a:cs typeface="Segoe UI" panose="020B0502040204020203" pitchFamily="34" charset="0"/>
              </a:rPr>
              <a:t>Шельбах</a:t>
            </a:r>
            <a:r>
              <a:rPr lang="ru-RU" sz="4000" dirty="0">
                <a:solidFill>
                  <a:srgbClr val="FFFFFF">
                    <a:alpha val="100000"/>
                  </a:srgbClr>
                </a:solidFill>
                <a:latin typeface="Segoe UI" panose="020B0502040204020203" pitchFamily="34" charset="0"/>
                <a:ea typeface="Cygre Bold" pitchFamily="34" charset="-122"/>
                <a:cs typeface="Segoe UI" panose="020B0502040204020203" pitchFamily="34" charset="0"/>
              </a:rPr>
              <a:t> Лариса Вениаминовна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 3"/>
          <p:cNvSpPr/>
          <p:nvPr/>
        </p:nvSpPr>
        <p:spPr>
          <a:xfrm>
            <a:off x="1486086" y="10734644"/>
            <a:ext cx="9248873" cy="1135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700" dirty="0">
                <a:solidFill>
                  <a:srgbClr val="FFFFFF">
                    <a:alpha val="100000"/>
                  </a:srgbClr>
                </a:solidFill>
                <a:latin typeface="Segoe UI" panose="020B0502040204020203" pitchFamily="34" charset="0"/>
                <a:ea typeface="Cygre Regular" pitchFamily="34" charset="-122"/>
                <a:cs typeface="Segoe UI" panose="020B0502040204020203" pitchFamily="34" charset="0"/>
              </a:rPr>
              <a:t>Преподаватель ЯГПУ им. К.Д. Ушинского, </a:t>
            </a:r>
          </a:p>
          <a:p>
            <a:r>
              <a:rPr lang="ru-RU" sz="2700" dirty="0">
                <a:solidFill>
                  <a:srgbClr val="FFFFFF">
                    <a:alpha val="100000"/>
                  </a:srgbClr>
                </a:solidFill>
                <a:latin typeface="Segoe UI" panose="020B0502040204020203" pitchFamily="34" charset="0"/>
                <a:ea typeface="Cygre Regular" pitchFamily="34" charset="-122"/>
                <a:cs typeface="Segoe UI" panose="020B0502040204020203" pitchFamily="34" charset="0"/>
              </a:rPr>
              <a:t>сурдопедагог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F9EA330-DBF8-C223-DF1D-3F00048F31FE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3997190" y="8999163"/>
            <a:ext cx="4038950" cy="4038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11696" y="4809744"/>
            <a:ext cx="4782704" cy="2629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495696" y="2566264"/>
            <a:ext cx="9713171" cy="8525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00"/>
              </a:lnSpc>
            </a:pPr>
            <a:endParaRPr lang="ru-RU" sz="3400" dirty="0">
              <a:solidFill>
                <a:srgbClr val="060606">
                  <a:alpha val="100000"/>
                </a:srgbClr>
              </a:solidFill>
              <a:latin typeface="Cygre Regular" pitchFamily="34" charset="0"/>
              <a:ea typeface="Cygre Regular" pitchFamily="34" charset="-122"/>
              <a:cs typeface="Cygre Regular" pitchFamily="34" charset="-120"/>
            </a:endParaRPr>
          </a:p>
        </p:txBody>
      </p:sp>
      <p:pic>
        <p:nvPicPr>
          <p:cNvPr id="26" name="Image 2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26AEFFD-6DE2-40EA-AD22-F99DA4DED920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/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/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/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/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/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/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/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/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/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42" name="Shape 2"/>
          <p:cNvSpPr/>
          <p:nvPr/>
        </p:nvSpPr>
        <p:spPr>
          <a:xfrm>
            <a:off x="2543635" y="827634"/>
            <a:ext cx="16146311" cy="11762040"/>
          </a:xfrm>
          <a:prstGeom prst="roundRect">
            <a:avLst>
              <a:gd name="adj" fmla="val 6615"/>
            </a:avLst>
          </a:prstGeom>
          <a:solidFill>
            <a:srgbClr val="0A37EC">
              <a:alpha val="100000"/>
            </a:srgbClr>
          </a:solidFill>
          <a:ln/>
          <a:effectLst>
            <a:outerShdw blurRad="50800" dist="50800" dir="5400000" algn="bl" rotWithShape="0">
              <a:srgbClr val="000000">
                <a:alpha val="25000"/>
              </a:srgbClr>
            </a:outerShdw>
          </a:effectLst>
        </p:spPr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444FA49-F6CB-1BD2-CFD4-A5CEC62F1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24" y="1444753"/>
            <a:ext cx="14836647" cy="105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9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CA266-1196-DE55-76D0-C5CCE55AE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E1AB786-2119-DFE5-CF82-5F4FD6E013F0}"/>
              </a:ext>
            </a:extLst>
          </p:cNvPr>
          <p:cNvSpPr/>
          <p:nvPr/>
        </p:nvSpPr>
        <p:spPr>
          <a:xfrm>
            <a:off x="3035734" y="63180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0419331-B93C-41AA-6896-D4A0A940A05B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5F33D46A-A614-298E-371B-B359D37E2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9919B09-6C5D-8032-073A-55486B312A91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4FF6CF12-5302-A368-5446-0E49180B8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B2A45CF5-74C4-7FE6-A14C-C71F9906D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285FB347-DE1B-C735-F0C3-855969BD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B2856CA2-C062-58AB-1B04-3E0635CD6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0ED2648A-9F71-5276-45D9-407DDE37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B0A1284F-0950-E39B-0D2B-9298121BF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434E6980-D66F-222E-C98E-8B3704C50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3ACA8020-F38D-0EC7-68BC-97BAE505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20422B7B-F441-A29A-7F29-C56EA35F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E493D9E9-A8C5-196F-D9C0-00BEB8AF6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6F795596-095F-FA33-2D8C-0C21AF5A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F3A14EB7-BBC9-34ED-2464-3BEA00BF1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0A73DC9E-8C0B-0BD1-DA98-BE51F0A97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D8D5B566-FCC7-9738-53DE-297D788C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C0CEA09D-47BB-F8FC-259C-56CA30F75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9CCCBE11-CD8F-44E8-ADD3-C9E5B7947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65005D7E-57E5-E893-878F-1949AC997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57BF4C5A-FCB6-35B4-7483-94F64E41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44D33C30-EBB2-E77E-1858-2964DACF8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B5AF53B5-C013-AA36-35C2-0D1CD07E2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D2B48C1E-1B6E-29BE-ED99-102CDF6E7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438D77E3-CE22-1236-87C7-2F1DE720343F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830038C6-E576-F205-ED58-641F7BE5A3C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7AD216CF-CEBB-F9D1-9D0E-36C062D4379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7D74D4-3CD6-7376-62A2-6520866B9C3B}"/>
              </a:ext>
            </a:extLst>
          </p:cNvPr>
          <p:cNvSpPr txBox="1"/>
          <p:nvPr/>
        </p:nvSpPr>
        <p:spPr>
          <a:xfrm>
            <a:off x="1204442" y="3159230"/>
            <a:ext cx="17546894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Федеральный закон от 29.12.2012 No 273-ФЗ «Об образовании в </a:t>
            </a:r>
            <a:r>
              <a:rPr lang="ru-RU" alt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Российскои</a:t>
            </a: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Федерации» (далее – Федеральный закон No 273-ФЗ).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Федеральный закон от 24.11.1995 № 181–ФЗ (с изм. на 11.06.2021) «О социальной защите инвалидов».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29.03.2019 № 363 «Об утверждении государственной программы РФ «Доступная среда».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Приказ Минобрнауки РФ № 885, </a:t>
            </a:r>
            <a:r>
              <a:rPr lang="ru-RU" alt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Мипросвещения</a:t>
            </a: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 РФ от 05.08.2020 № 390 «О практической подготовке обучающихся».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Приказ Министерства просвещения РФ от 8.11.2021 № 800 «Об утверждении порядка проведения государственной итоговой аттестации по образовательным программам среднего профессионального образования».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Приказ </a:t>
            </a:r>
            <a:r>
              <a:rPr lang="ru-RU" alt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Миноборнауки</a:t>
            </a: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 РФ от 22.09.2017 № 995 «Об утверждении показателей мониторинга системы образования».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Приказ Минтруда РФ № 804н, Минпросвещения РФ № 299, Минобрнауки РФ № 1154 от 14.12.2018 «Об утверждении Типовой программы сопровождения инвалидов молодого возраста при получении ими профессионального образования и содействия в последующем трудоустройстве».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460F7-C895-E06B-951F-B6BAE0D02C3E}"/>
              </a:ext>
            </a:extLst>
          </p:cNvPr>
          <p:cNvSpPr txBox="1"/>
          <p:nvPr/>
        </p:nvSpPr>
        <p:spPr>
          <a:xfrm>
            <a:off x="3047710" y="420624"/>
            <a:ext cx="163720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Нормативно-правовая основа федерального уровня для разработки адаптированной ОП</a:t>
            </a:r>
            <a:endParaRPr lang="ru-RU" sz="5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6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BF637-60D6-BE3E-186F-02056B6D8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26D6C42-0E34-A6A5-BE8D-757E8131BB19}"/>
              </a:ext>
            </a:extLst>
          </p:cNvPr>
          <p:cNvSpPr/>
          <p:nvPr/>
        </p:nvSpPr>
        <p:spPr>
          <a:xfrm>
            <a:off x="3035734" y="631802"/>
            <a:ext cx="16984809" cy="2769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BB4E5E9-D232-8414-AD23-DF85B83FAD11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AB67D370-3635-3E0F-6D84-D74F88DB5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9B0D7D5-1083-9A98-79D4-0C74C01E7152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3B70D03F-BAF8-697F-B7C3-C11C55A14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4A3C7AA3-B0FD-90D2-547C-9F11C25A3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CEC9AD63-B073-A2D9-1E13-CDECA2A3F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7B8AF093-F87A-F7BB-26E7-A83C0EE2B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914AD231-B053-8E58-982E-3A573A342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055A16C8-46C6-EB00-4415-E6AE41571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ADB4DC62-C097-3B42-BC6C-32C973B96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6037BE64-A59D-6C1C-55AA-0961C21F1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12ADA0CA-9F94-0FDE-E9AF-FC9BB0032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E54DE1E0-44E3-1998-CB86-D5DF5DD09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241FA2C4-C02A-22D2-2395-FF2386228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F51C9383-EC5A-9A4D-F1B7-CCECC434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6B1B9BBD-985F-8633-CF5B-8B5F34DA2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AF92F690-BAAA-4FB5-3D58-3C1D9DCF2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6C03BB5C-805D-7B69-545B-BB671A814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22EDCA48-96F9-3B0F-EE2A-14FD0CEF7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097F3902-1232-5F96-6DF5-57C9A1224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4837A361-4AB3-35B2-9FD4-26EE4942D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E22B63C4-DC31-C209-570E-89E5DBCB3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BDC4D1B7-3513-B070-144E-68B0E371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663A1115-DCC0-A2B1-B2DA-69E301ED2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731EC2A9-0421-8E11-80F7-582B8CA46C5B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78917384-B644-6563-F772-6AE4D986B74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41C105DF-1364-3F14-0904-B44E841C6FA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6C7B0C-B4F3-1DF3-873E-28C42171BFDC}"/>
              </a:ext>
            </a:extLst>
          </p:cNvPr>
          <p:cNvSpPr txBox="1"/>
          <p:nvPr/>
        </p:nvSpPr>
        <p:spPr>
          <a:xfrm>
            <a:off x="2596441" y="993983"/>
            <a:ext cx="16638926" cy="1228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Приказ Минобрнауки РФ от 20.09.2013 № 1082 «Об утверждении положения психолого-медико-педагогической комиссии».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приёма на обучение по образовательным программам среднего профессионального образования на 2020/21 учебный год, утверждённые приказом Минпросвещения России от 26 мая 2020 г. N 264.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Приказ Минобрнауки РФ от 14.06.2013 № 464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Приказ Министерства труда и социальной защиты РФ от 04.08.2014 № 515 «Об утверждении методических рекомендаций по перечню рекомендуемых видов трудовой и профессиональной деятельности с учётом нарушенных функций и ограничений их жизнедеятельности».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Письмо Рособрнадзора от 16.04.2015 № 01-50-174/07-1968 «О приёме на обучение лиц с ограниченными возможностями здоровья».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Руководство по соблюдению организациями, осуществляющими образовательную деятельность, требований законодательства Российской Федерации в сфере образования к приёму на обучение в организацию, осуществляющую образовательную деятельность, в части обеспечения доступности образования для инвалидов и лиц с ограниченными возможностями здоровья (Федеральная служба по надзору в сфере образования и науки от 15 июля 2020 года.</a:t>
            </a:r>
          </a:p>
        </p:txBody>
      </p:sp>
    </p:spTree>
    <p:extLst>
      <p:ext uri="{BB962C8B-B14F-4D97-AF65-F5344CB8AC3E}">
        <p14:creationId xmlns:p14="http://schemas.microsoft.com/office/powerpoint/2010/main" val="77097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54B43-401A-87BF-A6CE-148CEC10B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843CDAA-2778-0EE3-AB27-72C22DBB638D}"/>
              </a:ext>
            </a:extLst>
          </p:cNvPr>
          <p:cNvSpPr/>
          <p:nvPr/>
        </p:nvSpPr>
        <p:spPr>
          <a:xfrm>
            <a:off x="3035734" y="63180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644C35D-7022-B878-2F8F-0AAFA68B52F0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CEED6553-9ACC-F712-BE15-17A7151F6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8A72EF-264E-AF95-6666-6954FAEEC641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57622811-3BC6-ED34-E730-198667B3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D325A475-3735-5EC6-B8B5-9BE1B462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1B867CEF-1738-2B6C-8085-293AB5080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D2D66861-AB0F-EDD9-CCAB-3EE70B887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5036670B-85EE-A5B0-23E7-15D4C62A7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21048ECC-4ADB-4C47-C9A6-CBA99E287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AD7DE8B9-1ACF-97F4-41DE-37F99895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61447FD5-077D-94C3-E57B-87B5057A3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D0F6B0DF-FB53-37D5-F2D7-5F3FC0E6E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6BBF06E3-D0EF-24C2-F0E2-2D8FFEE52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E8820F8E-92E5-C8BF-F38F-64BB1F1A8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F291534D-7A90-6582-D42B-F7B269496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340CB95E-1356-FA0E-A372-EB08DC3F5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390A129D-1EC4-7F26-2287-9F3E4CEC1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BD4C3C50-DEA8-9003-C453-794E28B00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8E148602-255A-8769-5B96-4A0328C00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D3CDB37B-DE9E-8545-2035-27BDEBB67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2C8BDB4C-5900-1F95-438E-1E3CE9E75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27984757-9E35-4AF2-E86E-7CE6A6FC4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5FDC2EF6-7303-E4F3-A1C6-8EEE3AB7B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56EAACE0-8E7C-76B3-29E3-687B74E61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32C3AEE5-5E48-40E8-771A-873F0C3DE10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5EA1BD28-64EF-89DE-AF67-A36DD29BAEC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6C550F29-4524-6EC2-63B5-4E986D5EBE61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EAD951-374D-39C0-6C6E-E24C888915EC}"/>
              </a:ext>
            </a:extLst>
          </p:cNvPr>
          <p:cNvSpPr txBox="1"/>
          <p:nvPr/>
        </p:nvSpPr>
        <p:spPr>
          <a:xfrm>
            <a:off x="900986" y="3159230"/>
            <a:ext cx="17594326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Порядок   приема граждан на обучение по ОП СПО , утвержденный приказом Минобрнауки РФ от 23.01.2014 г. № 36;</a:t>
            </a:r>
          </a:p>
          <a:p>
            <a:pPr lvl="2"/>
            <a:endParaRPr lang="ru-RU" alt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главного санитарного врача РФ от 10.07.2015 № 26 «Об утверждении СанПиН 2.4.2. 3286-15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здоровья" (вместе с "СанПиН 2.4.2.3286-15. Санитарно-эпидемиологические правила и нормативы...")</a:t>
            </a:r>
          </a:p>
          <a:p>
            <a:pPr lvl="2"/>
            <a:endParaRPr lang="ru-RU" alt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Приказ Минобрнауки РФ от 09.11.2015 № 1309 «Об утверждении Порядка обеспечения условий доступности для инвалидов объектов и предоставления услуг в сфере образования, а также оказания при этом необходимой помощи»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507D41-6DD9-FBC6-656C-847ECBA621E0}"/>
              </a:ext>
            </a:extLst>
          </p:cNvPr>
          <p:cNvSpPr txBox="1"/>
          <p:nvPr/>
        </p:nvSpPr>
        <p:spPr>
          <a:xfrm>
            <a:off x="2695160" y="438912"/>
            <a:ext cx="18348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Нормативно-правовая база разработки и  реализации адаптированных образовательных программ </a:t>
            </a:r>
            <a:endParaRPr lang="ru-RU" sz="5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9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6A02D-6E5C-6578-846A-4D19364AC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D35DAA5-F624-4438-1A9E-443E6E7CFF46}"/>
              </a:ext>
            </a:extLst>
          </p:cNvPr>
          <p:cNvSpPr/>
          <p:nvPr/>
        </p:nvSpPr>
        <p:spPr>
          <a:xfrm>
            <a:off x="3035734" y="63180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AA41FEC-C16D-D6B8-BEF3-D7D6433ADAED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FD9C802C-93B2-6CBD-DEB2-9827D74C7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892A691-63C7-7943-6E44-A747F81E762C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39A9EAED-C940-DDC5-1297-476D033AB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A1FED2E6-F319-49C5-602C-5389D7C51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08D44D5E-ADA8-70D2-116B-F7BF033CA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DDEDDD6C-1CEB-7BE4-2DE1-203D6487E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D6B85044-C755-875E-E5DE-6F6371A7A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EF5AEDC0-488D-9D7A-3F41-B373C62E8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A69B9A43-A274-B1E1-4573-928A135DC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26177CA3-95F9-C768-A76A-53BF474ED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36C6C54D-3E84-9C1D-66B7-8E9055EA5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1B122AD2-BABE-BF5A-8000-2038E9EDF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D8413C2F-7014-4973-1CC6-0AFE7ADC2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2253CFB4-D0D4-04E3-87D7-06C448F66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620B29C6-109A-D73D-F25F-B4958A45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B536E216-4DD3-193B-7B12-7CE22093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D9FF68D3-CF2F-2C56-4E30-9BA47F4E1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26379003-A995-C773-3FFD-1E886289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2E3207ED-208F-8AF5-BB50-D7C8652DD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4B9EC6B9-FE7A-2F9F-8911-EEF6CC719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6F137F6B-B833-55BF-43F6-C6C49B2BB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8E5F20DD-B7C2-D1A0-9324-9ED08F6E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AB134E33-D50C-D550-7D75-30CD138AC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17FFA7CF-3EEC-299D-0B14-9DE82959D5F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EB57312D-4D05-DEDB-9D1F-F5089D8D75C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7EE13FC9-3503-4550-AFC9-DD19C6C18DB5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BFE7-4530-7768-F379-6B030430D0D4}"/>
              </a:ext>
            </a:extLst>
          </p:cNvPr>
          <p:cNvSpPr txBox="1"/>
          <p:nvPr/>
        </p:nvSpPr>
        <p:spPr>
          <a:xfrm>
            <a:off x="1400019" y="2409846"/>
            <a:ext cx="17454951" cy="1197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Требования к организации образовательного процесса для обучения инвалидов и лиц с ограниченными возможностями здоровья в профессиональных образовательных организациях, в том числе оснащенности образовательного процесса </a:t>
            </a:r>
            <a:r>
              <a:rPr lang="ru-RU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(письмо Департамента подготовки рабочих кадров и ДПО Министерства образования и науки Российской Федерации 18 марта 2014 г. № 06-281). </a:t>
            </a:r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«О направлении доработанных рекомендаций по организации получения среднего общего образования в пределах освоения образовательных программ среднего профессионального образования на базе основного общего образования с учетом требований ФГОС и получаемой </a:t>
            </a:r>
            <a:r>
              <a:rPr lang="ru-RU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профессииили</a:t>
            </a: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 специальности СПО» </a:t>
            </a:r>
            <a:r>
              <a:rPr lang="ru-RU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(Письмо Минобрнауки РФ от 17 марта 2015 г. №06-259).</a:t>
            </a:r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Методические рекомендации по разработке и реализации адаптированных образовательных программ СПО </a:t>
            </a:r>
            <a:r>
              <a:rPr lang="ru-RU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(утв. директором Департамента подготовки рабочих кадров и ДПО от 20.04.2015 № 06-830вн)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Письмо Минпросвещения России от 10.04.2020 N 05-398 "О направлении методических рекомендаций" (вместе с "Методическими рекомендациями по реализации образовательных программ среднего профессионального образования и профессионального обучения лиц с инвалидностью и ограниченными возможностями здоровья с применением электронного обучения и дистанционных образовательных технологий")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cap="all" dirty="0">
                <a:latin typeface="Segoe UI" panose="020B0502040204020203" pitchFamily="34" charset="0"/>
                <a:cs typeface="Segoe UI" panose="020B0502040204020203" pitchFamily="34" charset="0"/>
              </a:rPr>
              <a:t>"ПИСЬМО" МИНПРОСВЕЩЕНИЯ РОССИИ ОТ 09.11.2022 N 05-1999 "О НАПРАВЛЕНИИ ИНФОРМАЦИИ" (ВМЕСТЕ С "МЕТОДИЧЕСКИМИ РЕКОМЕНДАЦИЯМИ ПО РАЗРАБОТКЕ (АКТУАЛИЗАЦИИ) И РЕАЛИЗАЦИИ ПРИМЕРНЫХ АДАПТИРОВАННЫХ ОБРАЗОВАТЕЛЬНЫХ ПРОГРАММ СРЕДНЕГО ПРОФЕССИОНАЛЬНОГО ОБРАЗОВАНИЯ")</a:t>
            </a:r>
          </a:p>
          <a:p>
            <a:pPr>
              <a:buFont typeface="Wingdings" charset="2"/>
              <a:buChar char="n"/>
              <a:defRPr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A4C8F-7C6E-EFE8-7BCD-0DC6259A3EB2}"/>
              </a:ext>
            </a:extLst>
          </p:cNvPr>
          <p:cNvSpPr txBox="1"/>
          <p:nvPr/>
        </p:nvSpPr>
        <p:spPr>
          <a:xfrm>
            <a:off x="2983432" y="420624"/>
            <a:ext cx="164363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Методическая основа	разработки</a:t>
            </a:r>
            <a:b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адаптированной образовательной программы</a:t>
            </a:r>
            <a:endParaRPr lang="ru-RU" sz="5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6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A1FA-BF06-B920-D6FB-4ADE8FFD7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59EA26B-A7DB-3804-C399-27CC676896D0}"/>
              </a:ext>
            </a:extLst>
          </p:cNvPr>
          <p:cNvSpPr/>
          <p:nvPr/>
        </p:nvSpPr>
        <p:spPr>
          <a:xfrm>
            <a:off x="3234177" y="438912"/>
            <a:ext cx="17420645" cy="2000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Выбор варианта реализации адаптированной</a:t>
            </a:r>
            <a:b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образовательной программы СПО</a:t>
            </a:r>
            <a:br>
              <a:rPr lang="ru-RU" altLang="ru-RU" sz="66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6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902B814-0B05-FFFC-F563-E75C4B51E908}"/>
              </a:ext>
            </a:extLst>
          </p:cNvPr>
          <p:cNvSpPr/>
          <p:nvPr/>
        </p:nvSpPr>
        <p:spPr>
          <a:xfrm>
            <a:off x="1909644" y="2712089"/>
            <a:ext cx="17528190" cy="94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51EAEEF9-8E5B-EBAF-DC77-53E0F473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C693017-254C-45B9-9655-4FFC2647F028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E1E88153-B938-E184-3E88-D55DBC40A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567AA8A1-D425-C3C6-D612-AD2AFDF98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6FC6A1B8-FFB0-5301-950E-ECD588CF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FEF16470-1B0F-3C50-CEF4-48F147DDC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D7B52565-457C-1056-B358-2A41E1C1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434D477A-A10A-FE31-7E29-940540F39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7B6CEE6B-CEF5-2FD9-9DF1-F37C20D10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FFF39135-1A15-FF34-A787-575CF94B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D0D25801-EDBE-81FA-0C5F-50C1B99BB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EF97EA86-210E-5897-D96B-11B6D60B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6FCC24C6-BEB7-3AAD-5DBA-2BB4E2CA1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F497DA64-451C-910C-3572-AE8D0902F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18668A91-44E1-AF0E-3F2C-81B17748F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36A89FF9-CCEB-F716-647B-69F02F825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4BE71147-0370-16F0-B258-D45618F9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FA125994-59C7-D1C0-24D8-C43C7E7FB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D5A89E3C-A2A8-5C52-4889-1738F55F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ACE938E5-34B9-2C0A-E34C-161105B76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F4261D93-14DB-3C94-BD8D-444E59D13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AAD0B9B9-9AF4-A8B7-AA83-746C867F1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441DEAD2-1D17-A9F5-70DE-A361E18A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7BC3A505-2C69-1983-CBD9-5A4447B4B9E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DF458B1F-ED54-CC61-B681-5E2EBFEF2ED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F5D0256B-C675-5AA4-168A-0DE8A278FDA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11B78B1-3E76-3385-331D-6A103D092D82}"/>
              </a:ext>
            </a:extLst>
          </p:cNvPr>
          <p:cNvSpPr txBox="1"/>
          <p:nvPr/>
        </p:nvSpPr>
        <p:spPr>
          <a:xfrm>
            <a:off x="1278613" y="3028783"/>
            <a:ext cx="8026989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Вариант</a:t>
            </a:r>
          </a:p>
          <a:p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Обучение в инклюзивной группе, предполагает изучение то же самого набора дисциплин и в те же сроки обучения, что и остальные обучающиеся.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Обучение в отдельной группе в те же сроки обучения, что и остальные обучающиеся, или увеличенные сроки обучения.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Обучение по индивидуальному учебному плану, в том числе с использованием дистанционных образовательных технологий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2C05DB8-4FF6-2FD9-9AFB-CDA3E7A5540C}"/>
              </a:ext>
            </a:extLst>
          </p:cNvPr>
          <p:cNvSpPr/>
          <p:nvPr/>
        </p:nvSpPr>
        <p:spPr>
          <a:xfrm>
            <a:off x="9478284" y="2890576"/>
            <a:ext cx="10096429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Особенности</a:t>
            </a:r>
          </a:p>
          <a:p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Адаптированная ОП направлена на создание специальных условий для реализации его особых образовательных потребностей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В адаптированную ОП вводятся адаптационные дисциплины, а также обеспечиваются специальные условия для реализации их особых образовательных потребностей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Возможно освоение ОП в увеличенные сроки обучения и введение в адаптированную ОП адаптационных дисциплин, предусматриваются специальные условия для реализации особых образовательных потребностей обучающихся</a:t>
            </a:r>
            <a:endParaRPr lang="ru-RU" sz="3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6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935F0-020D-858C-6B1F-C09EEA211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9CB9FFF-270A-0370-0E1B-04423B622D24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93D91F5-509C-59E8-AFBD-665984782C34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56EC6E21-0E4A-A8C0-B755-BC2E5169F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4A5D675-99D5-613C-234B-B7E3A25B98A4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127021FE-02C2-B48F-CDC3-EB751C6F6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2D4DC506-6B16-FAE4-E555-7F4201C8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91D2C54B-AA03-D9C0-4CB0-72263D6C1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6BB8C133-4641-A8E7-386E-4A425CB2C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2153DFDD-0B3B-CEC6-515A-C3AC189B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D544DFA5-4734-BDDF-2EA5-8381371BF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CD7054C6-0A5F-ADFF-1515-B8BB387E6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2A300520-2518-37C0-9594-FC36A6B43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8502A3DA-D196-5B55-FAF1-9434B250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8D2FE128-8E8B-4A44-AAEE-F275931ED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0489BE1A-C2B3-6D44-0A58-93AB58E4A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C86862F4-B1E8-2709-5D03-F040E3BE8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A5F8CDB4-79B1-0E9D-813A-40792A1CD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397DA2E6-71F3-B5F3-23D2-DED5C9475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E58B4186-7D5C-9579-BA55-84E485489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6C0EB042-77BC-4A9B-C7D5-63CC07709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DE075F0F-4E16-6BE9-D578-1075EB395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ED4A638D-A46C-553D-5EB0-48A6B469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73BD103F-DC56-0B9A-0676-BA405CE7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7EC86F81-7910-F115-AE3A-EC79F1E73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5AFA4B1C-0F61-5C89-B2B8-ECE12210F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22632E5C-7A35-109B-0555-BEA98F2F9DA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36FBA780-95D1-D425-D779-E076BA5C229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1EC30663-42FD-BF0A-014E-98C38C60AF20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7E79F-3B50-03AC-5AC9-CFC263264942}"/>
              </a:ext>
            </a:extLst>
          </p:cNvPr>
          <p:cNvSpPr txBox="1"/>
          <p:nvPr/>
        </p:nvSpPr>
        <p:spPr>
          <a:xfrm>
            <a:off x="1495696" y="2834640"/>
            <a:ext cx="17323589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определению состава и характера специальных условий обучения персонально для данного обучающегося;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возможности применения дистанционных образовательных технологий – в качестве вспомогательных или основных;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сроку обучения – с продлением срока обучения на год по индивидуальному учебному плану или без продления.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Перечень, количество и содержание адаптационных </a:t>
            </a:r>
            <a:r>
              <a:rPr lang="ru-RU" altLang="ru-RU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модулеи</a:t>
            </a: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̆ определяется </a:t>
            </a:r>
            <a:r>
              <a:rPr lang="ru-RU" altLang="ru-RU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образовательнои</a:t>
            </a: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̆ </a:t>
            </a:r>
            <a:r>
              <a:rPr lang="ru-RU" altLang="ru-RU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организациеи</a:t>
            </a: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̆ самостоятельно, исходя из </a:t>
            </a:r>
            <a:r>
              <a:rPr lang="ru-RU" altLang="ru-RU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особенностеи</a:t>
            </a: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̆ контингента обучающихся;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2F191-36B2-07BA-938F-F2F9050EAC0C}"/>
              </a:ext>
            </a:extLst>
          </p:cNvPr>
          <p:cNvSpPr txBox="1"/>
          <p:nvPr/>
        </p:nvSpPr>
        <p:spPr>
          <a:xfrm>
            <a:off x="3123897" y="714586"/>
            <a:ext cx="16295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Составление АОП СПО персонифицируется по:</a:t>
            </a:r>
            <a:endParaRPr lang="ru-RU" sz="5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2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3049-D150-FEFF-E6B3-611CB447F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544749C-5F14-298A-DC41-4A30CFFD224D}"/>
              </a:ext>
            </a:extLst>
          </p:cNvPr>
          <p:cNvSpPr/>
          <p:nvPr/>
        </p:nvSpPr>
        <p:spPr>
          <a:xfrm>
            <a:off x="3035734" y="63180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8E6C394-5994-22AA-B15B-CABB1900143C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D60B4460-1768-D84F-6925-3E03A8B1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E7773E4-8C98-6E74-A73B-6AE78377817E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5EAFCB97-62A2-FFE9-4079-6B12E1C95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01FC7F2C-8E48-07B3-C1DE-F2E161832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E75E2CAE-C348-F7CB-9112-340D2212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4B56C4CB-C80F-B2A7-68CF-66FB4D2C5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C9797077-D220-DEAE-CEC4-EC15582E2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D57964EF-2AA2-20EC-2561-3B51EBC9D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D345A2B2-0694-39B5-7EF7-676847A78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F0F599D6-E692-4F5A-E534-467C2AC66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63FAF8D7-9EE9-D33F-381A-016990448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EE2775C9-19F5-8BD2-AB3A-8DD22B9BB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56FC6177-AA26-55AA-3159-549814CD9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4A5B4825-ED24-A494-60BD-A1B9C1C4C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5E5C3708-6484-CAEE-5D21-FEA357B43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464AA971-8DC9-5D4A-CEFD-CB188B11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6A118DBE-42EE-8709-F1D3-2DC7786D7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8F60E229-CC0D-53C3-3D25-0B520BFB5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0F9F5619-CF1C-9E03-15EE-56A8C756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5BF5DC41-172F-54C1-DF0C-200CE9E6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668BF6AB-640C-FFE5-9818-B3BB4AF2B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3F2ECFFD-E083-0579-4960-4FF484C7B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746396F4-C975-7CD5-E220-5D7F40602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B5D58F0B-07C3-1F7F-7F95-9A6196A84F0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F40AD577-BBCD-EB1C-883D-A345207BFE7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170C183C-6775-DCD5-478F-4BC6EABBFAC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DC32A-5917-D66E-944D-5BD5CAD5E267}"/>
              </a:ext>
            </a:extLst>
          </p:cNvPr>
          <p:cNvSpPr txBox="1"/>
          <p:nvPr/>
        </p:nvSpPr>
        <p:spPr>
          <a:xfrm>
            <a:off x="1439427" y="2896695"/>
            <a:ext cx="17454951" cy="10618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АОП СПО в части создания комплекса специальных условий организации и осуществления 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образовательнои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деятельности в соответствии с рекомендациями, отражёнными в ИПРА;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индивидуального учебного плана обучающегося в части увеличения сроков обучения по 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образовательнои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программе; добавления адаптационных дисциплин (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модулеи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̆); 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календарного учебного графика, в части оптимального распределения 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учебнои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нагрузки в течение учебного и всего периода обучения;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рабочих программ дисциплин (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модулеи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̆) в части реализации дисциплин (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модулеи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̆), осуществления 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текущеи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и 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промежуточнои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аттестации;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 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практическои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подготовки в части организации и проведения практики;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 (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̆) 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итоговои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аттестации в части её организации и проведения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A29EE7-FA88-94BB-FD57-3C101D53F25A}"/>
              </a:ext>
            </a:extLst>
          </p:cNvPr>
          <p:cNvSpPr txBox="1"/>
          <p:nvPr/>
        </p:nvSpPr>
        <p:spPr>
          <a:xfrm>
            <a:off x="3047710" y="438912"/>
            <a:ext cx="163720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Данные ИПРА при адаптации образовательных программ могут учитываться при формировании:</a:t>
            </a:r>
          </a:p>
        </p:txBody>
      </p:sp>
    </p:spTree>
    <p:extLst>
      <p:ext uri="{BB962C8B-B14F-4D97-AF65-F5344CB8AC3E}">
        <p14:creationId xmlns:p14="http://schemas.microsoft.com/office/powerpoint/2010/main" val="203604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BFF39-DA32-3811-3EAE-08F46E378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27E237E-E1D2-17A9-353E-D0A180DD0BE4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53E681E-D677-E05D-2DE0-19AB5F3DE7FE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991A2D0A-F8DC-34DA-E592-1C0455545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CDA6A4B-EC37-5091-10A4-D6D92124CAA1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4554B098-4FE3-014D-7C6F-F3CBF5F36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4AE85D4E-9128-869C-090C-848B7D363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F3A67411-DA14-28BA-E66A-69A295288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0A6DC11D-7829-CBA6-EC9E-297FFB2CF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4736A90F-5631-0ED9-F60B-B20ACCFD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D80EF7C2-760C-893E-0337-3A5FD78DE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ECDC4928-FDCF-642C-94F6-6933ACC0B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DFD104F7-DDC0-B73C-C3FD-26279CD2F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44DA280A-5186-ECC0-B30C-125DA972C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DE037EC9-AF45-BBD4-64B2-23C7921BA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F12FDC94-D73C-1BC5-A1E9-8C8F0AE01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49142CBE-2519-1CA8-F2D2-984CF8CE5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0F3F1EE6-3DA7-5DE3-A6D1-66F281FCE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B157FBE4-EE79-2E10-A967-C1FEAB264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02548D52-5289-B7C7-0544-117368684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A1408C61-2DE3-8618-6757-55D8AA2AD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FD3C7130-2FFE-C060-0DA0-E35C9C5C7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69A81B68-8C7F-6519-E6EB-C0DA816A2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DC334EB0-F740-66CA-F41D-6EAE29A67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5730953F-ECF0-5F10-426D-283DCFAC2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ED5F8080-4C9F-BDD3-1965-87B62E787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2293464F-CEF3-67E2-D290-53C38AA77B1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61DACF5F-BAF3-9431-3DD7-8DC0DF5BE0B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2A97DB59-C04E-9969-103F-C36CB9A05C5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13025B-20D7-B901-6EEB-486210A80E3F}"/>
              </a:ext>
            </a:extLst>
          </p:cNvPr>
          <p:cNvSpPr txBox="1"/>
          <p:nvPr/>
        </p:nvSpPr>
        <p:spPr>
          <a:xfrm>
            <a:off x="2003915" y="3159231"/>
            <a:ext cx="17056212" cy="8091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None/>
              <a:defRPr/>
            </a:pPr>
            <a:r>
              <a:rPr 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Включение адаптационных дисциплин в учебный план может осуществляться за счет часов вариативной части, ведь адаптированная образовательная программа должна обеспечивать достижение обучающимися инвалидами и обучающимися с ограниченными возможностями здоровья результатов, установленных соответствующими ФГОС СПО, а дисциплины базовой части должны реализоваться в полном объеме.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D60720-715D-57BE-0E94-6CB565F4A583}"/>
              </a:ext>
            </a:extLst>
          </p:cNvPr>
          <p:cNvSpPr txBox="1"/>
          <p:nvPr/>
        </p:nvSpPr>
        <p:spPr>
          <a:xfrm>
            <a:off x="3017652" y="530352"/>
            <a:ext cx="164021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адаптационные дисциплины можно включать в учебный план?</a:t>
            </a:r>
          </a:p>
        </p:txBody>
      </p:sp>
    </p:spTree>
    <p:extLst>
      <p:ext uri="{BB962C8B-B14F-4D97-AF65-F5344CB8AC3E}">
        <p14:creationId xmlns:p14="http://schemas.microsoft.com/office/powerpoint/2010/main" val="266306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F8873-3A26-4AE5-3C81-EFD7BC446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2D5B9A8-8A4E-01ED-3DE3-54AB00FBA571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F765A31-CD6D-01B5-C559-334E206DDD17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F16AC142-AAF0-7C69-690E-A5BF1B27C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6A8A133-56A5-0601-AF83-000E17080FEC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21133633-6CE4-AD4D-1236-07B8D47BE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CD63F5CF-BAB7-84E5-1B7F-7786A2A42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A2AA2ED4-3205-0DB2-2FB2-8CDF9A19C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BAA52BFD-4368-9DE5-36BD-87423344C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3952EB46-40E6-13F3-4613-BAB711CD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C508C4D1-D749-33BB-D2FE-DE25E566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5E5CDCCC-7012-487D-49FC-7C4B7C26A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1E617083-70F5-6418-74B0-07D72AF14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BF0B4CAD-5919-0349-6238-7948FE64D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396B0A66-A919-F6C2-5759-CAC541D4F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6D22ED86-E37C-1FCB-B7E8-6F57507E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742AD2BA-FF5E-E563-1726-301EF031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AAB53675-6F62-3F92-49A5-71C2A9298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28CA89F2-DB04-2067-BC07-5F448C38D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759D1C6C-336D-0875-67A4-EF182FFCB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E7C7B151-68BE-1A16-413B-6CEF0E172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C9A4A1C7-7031-09F0-6361-344E00B58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BC325B15-9E01-7C05-8B0F-686167AD1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54DEC424-7769-E883-1A09-B2B77A951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34BD13E3-59CE-062E-D012-C898034D0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5B9BF1F3-FD0A-41D5-B425-C86A5EABE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5573135E-7A97-7CB1-10ED-7D5E8E4518C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0D906A17-3FC2-99C1-F79B-FCF92E57B3E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A65712BE-95C9-BC22-D1E6-D6FDF960C690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59281-2BB3-C193-3B18-30BAC3F8CA32}"/>
              </a:ext>
            </a:extLst>
          </p:cNvPr>
          <p:cNvSpPr txBox="1"/>
          <p:nvPr/>
        </p:nvSpPr>
        <p:spPr>
          <a:xfrm>
            <a:off x="1451882" y="3490470"/>
            <a:ext cx="16984809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Цель:</a:t>
            </a:r>
          </a:p>
          <a:p>
            <a:pPr algn="just"/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обеспечение права инвалидов и лиц с ограниченными возможностями здоровья на получение среднего профессионального образования, а также реализации специальных условий для обучения данной категории обучающихся.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Задачи:</a:t>
            </a:r>
          </a:p>
          <a:p>
            <a:pPr algn="just"/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- повышение уровня доступности среднего профессионального образования для инвалидов и лиц с ограниченными возможностями здоровья;</a:t>
            </a:r>
          </a:p>
          <a:p>
            <a:pPr algn="just"/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- создание в образовательной организации специальных условий, необходимых для получения среднего профессионального образования обучающихся инвалидностью и/или лиц с ОВЗ, их социализации и адаптации;</a:t>
            </a:r>
          </a:p>
          <a:p>
            <a:pPr algn="just"/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- повышение качества среднего профессионального образования инвалидов и лиц с ОВЗ;</a:t>
            </a:r>
          </a:p>
          <a:p>
            <a:pPr algn="just"/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- возможность формирования индивидуального образовательного маршрута для обучающегося с инвалидностью и/или лиц с ОВЗ;</a:t>
            </a:r>
          </a:p>
          <a:p>
            <a:pPr algn="just"/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- формирование в образовательной организации толерантной инклюзивной культуры</a:t>
            </a:r>
            <a:r>
              <a:rPr lang="ru-RU" alt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;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C793AD-6B1C-2B5B-D329-D38C4002698A}"/>
              </a:ext>
            </a:extLst>
          </p:cNvPr>
          <p:cNvSpPr txBox="1"/>
          <p:nvPr/>
        </p:nvSpPr>
        <p:spPr>
          <a:xfrm>
            <a:off x="2997044" y="660400"/>
            <a:ext cx="17045715" cy="2855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Методические рекомендации по разработке (актуализации) и реализации примерных адаптированных образовательных  программ среднего профессионального образования </a:t>
            </a:r>
            <a:r>
              <a:rPr lang="ru-RU" sz="4400" cap="all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от 09.11.2022 N 05-1999</a:t>
            </a:r>
            <a:endParaRPr lang="ru-RU" sz="40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1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1847" y="589234"/>
            <a:ext cx="17475385" cy="2946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000"/>
              </a:lnSpc>
            </a:pPr>
            <a:r>
              <a:rPr lang="ru-RU" altLang="ru-RU" sz="6600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Категории «инвалид» и «обучающийся с ОВЗ»</a:t>
            </a:r>
            <a:br>
              <a:rPr lang="ru-RU" altLang="ru-RU" sz="66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6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909644" y="2712089"/>
            <a:ext cx="17528190" cy="94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26AEFFD-6DE2-40EA-AD22-F99DA4DED920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/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/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/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/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/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/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/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/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/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97577" y="3875461"/>
            <a:ext cx="7815777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Инвалид - лицо, которое имеет нарушение здоровья со </a:t>
            </a:r>
            <a:r>
              <a:rPr lang="ru-RU" altLang="ru-RU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стойким</a:t>
            </a: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расстройством</a:t>
            </a: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 функций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</a:t>
            </a:r>
            <a:r>
              <a:rPr lang="ru-RU" altLang="ru-RU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социальнои</a:t>
            </a: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̆ защиты.</a:t>
            </a:r>
          </a:p>
          <a:p>
            <a:endParaRPr lang="ru-RU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91675" y="3801136"/>
            <a:ext cx="8366945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Под обучающимся с ограниченными возможностями здоровья понимается «физическое лицо, имеющее недостатки в физическом и (или) психологическом развитии, подтвержденные психолого-медико-</a:t>
            </a:r>
            <a:r>
              <a:rPr lang="ru-RU" altLang="ru-RU" sz="4400" dirty="0" err="1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педагогическои</a:t>
            </a:r>
            <a:r>
              <a:rPr lang="ru-RU" altLang="ru-RU" sz="44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̆ </a:t>
            </a:r>
            <a:r>
              <a:rPr lang="ru-RU" altLang="ru-RU" sz="4400" dirty="0" err="1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комиссиеи</a:t>
            </a:r>
            <a:r>
              <a:rPr lang="ru-RU" altLang="ru-RU" sz="44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̆ и препятствующие получению образования без создания специальных условий».</a:t>
            </a:r>
          </a:p>
          <a:p>
            <a:pPr marL="342900" indent="-342900">
              <a:buFont typeface="Wingdings" charset="2"/>
              <a:buChar char="Ø"/>
            </a:pPr>
            <a:endParaRPr lang="ru-RU" sz="2800" dirty="0">
              <a:solidFill>
                <a:prstClr val="black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2329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2FECB-DC38-2958-6064-CBDB0756E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2B2C8B3-4EA3-CBC5-BBFB-F69FD1986897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43BE1FD-7430-21B1-314E-70558FDA4FAF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29133129-0AD3-C649-EC24-B9579DC22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CE2A02D-272E-A901-9149-AE9AE5B0251C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71AC722D-5821-5641-7783-CB5DB3C14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23932DBB-6A3B-C091-5FD5-B2C5752E8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DE290D34-84AF-C26A-30E4-75484485B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6482BF4F-4322-0EB8-2AE3-80A6AC184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BFB88CDA-322F-3B88-4EC4-20332379E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09B19377-B1D7-174D-9668-477CFABA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BEC85B8F-EE75-DE31-C12C-74EDC865A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92B5AD2D-4E14-2ECA-1DBB-200155C47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E7B55306-828D-F1D5-A8A6-4E46229C1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4A469EFA-8AC7-3667-BC9D-103553500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746F0D50-28AE-9015-9EB5-780D4ADE6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04673A60-9981-3B7F-7954-0054D58A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60D3C5C4-FA79-4C93-7EC0-1F4988002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4D414FCC-BB21-2C72-C8B8-A3F269E04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8532CF17-1BEC-7F01-ED1C-C914BE52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20E7BE17-6D3D-1AF3-F5D7-2725E57C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CF91FFB2-4CB0-100B-6593-BF4C1C59D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1B56A4F8-5A32-DEE7-A08F-C46B1EF35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BA4300F9-6176-BD63-B39A-1120406D5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C5F7204A-C6DE-4A0F-8937-9FBB31902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2ACC1236-9024-C416-0E38-51107E5CA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FFFAC5D7-EF78-A384-0C1E-861596A9997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B3966E67-1673-D678-F1C6-C5D4F504DEB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844F7F3F-B9F2-A880-E1F6-16851963DFF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CBBA3-0E5F-369D-8409-99D3D8B639A1}"/>
              </a:ext>
            </a:extLst>
          </p:cNvPr>
          <p:cNvSpPr txBox="1"/>
          <p:nvPr/>
        </p:nvSpPr>
        <p:spPr>
          <a:xfrm>
            <a:off x="1153376" y="2684338"/>
            <a:ext cx="17628392" cy="1117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АОП СПО разрабатывается (актуализируется) и утверждается образовательной организацией самостоятельно, в соответствии с ФГОС СПО по профессии/специальности и с учетом соответствующей примерной основной образовательной программой (при наличии) в соответствии с особыми образовательными потребностями инвалидов и лиц с ограниченными возможностями здоровья с учетом особенностей их психофизического развития и индивидуальных возможностей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Адаптация образовательной программы осуществляется с учетом, заключения ПМПК и/или ИПРА, рекомендаций ППС/</a:t>
            </a:r>
            <a:r>
              <a:rPr lang="ru-RU" altLang="ru-RU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ППк</a:t>
            </a: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 образовательного учреждения.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АОП СПО может быть разработана как в отношении учебной группы инвалидов и лиц с ограниченными возможностями здоровья, так и индивидуально для конкретного обучающегося.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АОП СПО разрабатывается в отношении обучающихся с конкретными видами ограничений здоровья (нарушения слуха (глухие, слабослышащие), нарушения зрения (слепые, слабовидящие), нарушения опорно-двигательного аппарата и пр.).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9A4EE1-57AE-CEFC-988F-CFDA3A8D68BF}"/>
              </a:ext>
            </a:extLst>
          </p:cNvPr>
          <p:cNvSpPr txBox="1"/>
          <p:nvPr/>
        </p:nvSpPr>
        <p:spPr>
          <a:xfrm>
            <a:off x="3047710" y="512064"/>
            <a:ext cx="163720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разработки примерной адаптированной</a:t>
            </a:r>
            <a:b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образовательной программы</a:t>
            </a:r>
            <a:br>
              <a:rPr lang="ru-RU" altLang="ru-RU" sz="4800" dirty="0"/>
            </a:br>
            <a:endParaRPr lang="ru-RU" sz="5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7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ариса\AppData\Local\Packages\Microsoft.Windows.Photos_8wekyb3d8bbwe\TempState\ShareServiceTempFolder\bueeabjcueeabjcuaaaaaaab.jpeg">
            <a:extLst>
              <a:ext uri="{FF2B5EF4-FFF2-40B4-BE49-F238E27FC236}">
                <a16:creationId xmlns:a16="http://schemas.microsoft.com/office/drawing/2014/main" id="{70531BA5-252A-30A5-E331-643763EC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36" y="1571626"/>
            <a:ext cx="18470880" cy="106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710DC-FD53-7797-A138-634917D1F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AF8A910-1958-6EAC-DEDB-0D121097DFA1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4ADAB3B-020D-4DBD-9BA9-CE4F54EF381D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1F82596E-064B-9AF8-6F94-1D615C33B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4C448B3-4688-962A-08B2-4860F987B938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8FC489F2-7BE8-EECD-B96E-307F6983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31D5181A-1DEC-F5B7-EAF8-DDB93AD46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FB3532B7-62AC-F6B7-1667-F8940AA9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1B6DA303-5A8F-2663-C4B0-E2710ED22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B4A85D19-D56F-5C55-585B-0622B4B95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9BF467A5-9EAC-E8C9-BBCA-E1BE5E9C9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30DD69B1-F9C4-281C-45E6-4F4D11AB5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7E9D6D3B-649C-9C49-16A4-5E289AA56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3A6B668C-B0A3-0DA6-9743-B6E0DF404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4975BB56-53FD-CFE9-E7CD-0DB4CB39F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1D265EDC-87A6-1B9C-D21D-2EC1B339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7462355E-0504-FB97-6082-BB3BD3097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72CB774F-FEAB-216B-5B04-D5895FC20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03779726-6F80-CDD3-8524-1C88FE46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E54AC905-7E6B-879D-2E2D-A63E5C7D3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24D7FDD0-A125-014D-B0E9-03FFC4DDB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0B5CCACA-3609-4FA1-CE98-7A09879F3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7DBA2B0E-71BC-2FFB-6AB9-F144244E2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5D89CE93-27E7-CB8B-C3DB-EFC4EC844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9519A63F-98E8-7A17-89B4-27FB494A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41AEEBC9-94BB-EA7C-8786-2C0949609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2BD98ED7-F2F4-0984-C422-E18BC0A6E3F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A208E436-8FA0-DD6D-E8DF-B472EA30748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55E9B19F-DA4A-D0A4-75F0-8C2F7BD3D3D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B172E-D2EE-267A-3A7B-31B157199925}"/>
              </a:ext>
            </a:extLst>
          </p:cNvPr>
          <p:cNvSpPr txBox="1"/>
          <p:nvPr/>
        </p:nvSpPr>
        <p:spPr>
          <a:xfrm>
            <a:off x="1834476" y="3763330"/>
            <a:ext cx="16984809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ВАРИАНТ I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      до 15 чел. в группе по одной нозологии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      единая АОП СПО для группы по одной нозологии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ВАРИАНТ II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      до 15 чел. в группе с разными видами нозологий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      АОП СПО для нескольких обучающихся каждого вида нозологий      (нарушения слуха, нарушения зрения и т.д.)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altLang="ru-RU" sz="4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ВАРИАНТ III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      в обычной группе (до 25 чел.) обучаются несколько студентов с инвалидов и/или лиц с ОВЗ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     АОП СПО для каждого обучающегося в соответствии с нозологией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C09AB6-18B0-276F-B200-2C45EF989FA2}"/>
              </a:ext>
            </a:extLst>
          </p:cNvPr>
          <p:cNvSpPr txBox="1"/>
          <p:nvPr/>
        </p:nvSpPr>
        <p:spPr>
          <a:xfrm>
            <a:off x="2851847" y="530352"/>
            <a:ext cx="165679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Варианты организации образовательного процесса по АОП СПО для инвалидов и лиц с ОВЗ</a:t>
            </a:r>
            <a:endParaRPr lang="ru-RU" sz="5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97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213D3-0EBE-DFE9-1D7A-B93D5DB37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A09265C-F735-ECB3-1E03-BDA75DAA64DC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1911FB2-8F69-C882-B484-B04BEE83CB26}"/>
              </a:ext>
            </a:extLst>
          </p:cNvPr>
          <p:cNvSpPr/>
          <p:nvPr/>
        </p:nvSpPr>
        <p:spPr>
          <a:xfrm>
            <a:off x="2257951" y="2545833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BC349068-78E7-94F5-2D1B-B431DAAC0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1C4843B-417D-E21D-087C-CDAF5BCEAEBF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38A18631-3AA7-BB6F-9A50-67E0D2A7C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3C904BA7-DB5D-63E8-8A4C-DE2303ED5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3AE58226-4A99-BA84-537C-A7756654A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FCC258F8-CAD8-E657-D192-09B9F0C37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C63EAF25-7D05-559D-DC9A-72E0F29D4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550856E0-37F4-55D2-F424-4E75E6D9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B28D1B6F-3437-3C35-C796-47FA7E175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BC83EE90-EDEB-3569-6920-7106D1E39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87500D2A-07D1-5654-DD8B-266CA020F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38192C2A-4FFB-F0FE-FCA3-637548135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DB8D089F-EEA1-D351-72FE-94D795B46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CAB737FF-814B-2377-6352-C29E88D1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07CADEDF-B8C0-A4B4-739C-D35BB94FC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71B6CFA7-B295-2486-621F-807BF21F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2D5D6431-4F19-0AC1-D78B-70B9EDE48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D77DEEF9-8FCC-ABFB-6B1E-7EFE5ED53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8C1A62A2-5EDE-F982-16FC-6D1E8567F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F1702DFE-9C62-8BDD-B840-44A0CDFE9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18FE8A65-58BD-47FC-B986-8493138CD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0C9006DE-E75B-0D2A-4489-6E0840413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77270CCD-533C-14B0-8687-7D6428CA8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C39DD7B3-E060-06EE-81FF-27C0DE8A3F9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39488249-E031-0B04-C593-01CEBA11A75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0FEA3B93-1053-84DD-2C39-F3B6AE6888A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1F31A6-C7BC-A887-0EEB-E0FB541D0CC5}"/>
              </a:ext>
            </a:extLst>
          </p:cNvPr>
          <p:cNvSpPr txBox="1"/>
          <p:nvPr/>
        </p:nvSpPr>
        <p:spPr>
          <a:xfrm>
            <a:off x="1619942" y="3574652"/>
            <a:ext cx="17161826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altLang="ru-RU" sz="4800" dirty="0">
                <a:latin typeface="Segoe UI" panose="020B0502040204020203" pitchFamily="34" charset="0"/>
                <a:cs typeface="Segoe UI" panose="020B0502040204020203" pitchFamily="34" charset="0"/>
              </a:rPr>
              <a:t>дисциплины (модули, включая адаптационные);</a:t>
            </a:r>
          </a:p>
          <a:p>
            <a:r>
              <a:rPr lang="ru-RU" altLang="ru-RU" sz="4800" dirty="0">
                <a:latin typeface="Segoe UI" panose="020B0502040204020203" pitchFamily="34" charset="0"/>
                <a:cs typeface="Segoe UI" panose="020B0502040204020203" pitchFamily="34" charset="0"/>
              </a:rPr>
              <a:t>- практику;</a:t>
            </a:r>
          </a:p>
          <a:p>
            <a:r>
              <a:rPr lang="ru-RU" altLang="ru-RU" sz="4800" dirty="0">
                <a:latin typeface="Segoe UI" panose="020B0502040204020203" pitchFamily="34" charset="0"/>
                <a:cs typeface="Segoe UI" panose="020B0502040204020203" pitchFamily="34" charset="0"/>
              </a:rPr>
              <a:t>- государственную итоговую аттестацию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800" dirty="0">
                <a:latin typeface="Segoe UI" panose="020B0502040204020203" pitchFamily="34" charset="0"/>
                <a:cs typeface="Segoe UI" panose="020B0502040204020203" pitchFamily="34" charset="0"/>
              </a:rPr>
              <a:t>  предусматривает изучение следующих учебных циклов: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800" dirty="0">
                <a:latin typeface="Segoe UI" panose="020B0502040204020203" pitchFamily="34" charset="0"/>
                <a:cs typeface="Segoe UI" panose="020B0502040204020203" pitchFamily="34" charset="0"/>
              </a:rPr>
              <a:t>     - социально-гуманитарного;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800" dirty="0">
                <a:latin typeface="Segoe UI" panose="020B0502040204020203" pitchFamily="34" charset="0"/>
                <a:cs typeface="Segoe UI" panose="020B0502040204020203" pitchFamily="34" charset="0"/>
              </a:rPr>
              <a:t>     - общепрофессионального;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800" dirty="0">
                <a:latin typeface="Segoe UI" panose="020B0502040204020203" pitchFamily="34" charset="0"/>
                <a:cs typeface="Segoe UI" panose="020B0502040204020203" pitchFamily="34" charset="0"/>
              </a:rPr>
              <a:t>     - профессионального;</a:t>
            </a:r>
          </a:p>
          <a:p>
            <a:endParaRPr lang="ru-RU" altLang="ru-RU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A6B676-CEA3-D6BF-04AB-81DFCD72D04E}"/>
              </a:ext>
            </a:extLst>
          </p:cNvPr>
          <p:cNvSpPr txBox="1"/>
          <p:nvPr/>
        </p:nvSpPr>
        <p:spPr>
          <a:xfrm>
            <a:off x="3017652" y="420624"/>
            <a:ext cx="164021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Примерная структура</a:t>
            </a:r>
            <a:b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адаптированной образовательной программы</a:t>
            </a:r>
            <a:endParaRPr lang="ru-RU" sz="5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07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4D1C5-871D-BB4D-8871-0BCF99DF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7742396-6885-A350-9196-1C9AC275F0F4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6A85FC5-1B78-6E30-9650-615E80288CE1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BC7514B4-8AFD-8AFB-49B2-EE3BB57AF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3E9C3FD-E431-8831-FCB1-6C89FCBD11DD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AAB028F0-E78C-6CC4-27AE-C07FFFD5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CB73776A-A2DF-13D0-CA0A-3BD212F1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B4E82982-FAC0-2352-B071-073D63C97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A48E3721-7627-2D82-AB01-3102739E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FF4CCEFA-201D-49E5-5C29-29830080B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01A422E9-B7E0-5BCB-E06C-3FD9EB16A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0A4927E0-54D2-49F2-C668-537EB89A4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7FF3B698-DFC2-A34E-82C8-B2D2F8384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7E054629-66A8-1936-7CFE-73C3E4D0F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EF8EC755-EC11-F2CD-6E7E-346C33B1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DCC6813C-7556-7D2B-A721-558DE9820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FB4D88B5-53C0-C2C5-4C1B-6C18E2CA3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4A2D3E4A-975F-9C1E-D106-AC5F6284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2E748EF8-55F0-59BC-DD2F-B1DC3F8C6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046CDFC5-E0C1-5DC8-BD63-FE7BB6964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349C489C-ACA5-9357-D01E-92B9162B5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C7C15174-2E89-9008-B7DE-F1037B331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1F5867ED-ACEC-1CD3-6294-2F4D0E860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DFE89E6A-0469-5219-F9D9-54EFADEBB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2A915B35-D7C8-01AE-5ABE-BB047431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67072FE5-8790-8371-610A-7CAB36D45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4D2F7497-9623-3175-E42E-15BE255FC7BF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E8F66D80-43CA-661C-96C2-E95EC703461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BE1D0EBC-3898-8564-6533-176EB90121D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999E2-D396-4B95-6E0E-CA8797D2434A}"/>
              </a:ext>
            </a:extLst>
          </p:cNvPr>
          <p:cNvSpPr txBox="1"/>
          <p:nvPr/>
        </p:nvSpPr>
        <p:spPr>
          <a:xfrm>
            <a:off x="1834476" y="3763330"/>
            <a:ext cx="16984809" cy="7506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4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2"/>
              </a:rPr>
              <a:t>1.1 Общие сведения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3"/>
              </a:rPr>
              <a:t>1.2. Нормативно-правовые и методические основы разработки примерной адаптированной образовательной программы среднего профессионального образования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4"/>
              </a:rPr>
              <a:t>1.3. Используемые термины, определения, сокращения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5"/>
              </a:rPr>
              <a:t>1.4. Характеристика категории обучающихся осваивающих адаптированную основную образовательную программу среднего профессионального образования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DFF26-219C-003B-94B5-CF8E767BD08F}"/>
              </a:ext>
            </a:extLst>
          </p:cNvPr>
          <p:cNvSpPr txBox="1"/>
          <p:nvPr/>
        </p:nvSpPr>
        <p:spPr>
          <a:xfrm>
            <a:off x="3127306" y="827633"/>
            <a:ext cx="16302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6"/>
              </a:rPr>
              <a:t>Раздел 1 Общие положения</a:t>
            </a:r>
            <a:endParaRPr lang="ru-RU" sz="5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34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2924D-A620-724D-E346-3D20144FB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2B89D3E-A859-FC4F-3781-72E26B4A3997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E89D755-550D-FF73-3D0E-D8D134A6F8DD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6D38113B-93C5-1183-22D4-356EF8E2A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9D40C9A-3274-44E9-48B2-7A0FEE770639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EA0F4E4D-D8F7-4C1A-F98D-F360D8723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2B6F7EB8-1199-7D17-D0D1-A382D7370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48C7F3F6-E46A-FDEA-19F7-6A46E6B3D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A43DD368-7C64-B200-0932-9443F0F1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06C2D62E-5562-60F6-5221-DB21EFBF0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BF8A4BCB-E35F-D828-273C-F6335C441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F8900938-3224-FEC0-DC16-42381C400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F7EF5247-02D0-5E61-DD32-94A26F78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CDEC642E-A721-E890-3F69-4A04D4162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B99F7DF7-5C31-07DD-D91A-D5EFD2EC8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A7A09E21-D315-D0C2-39F4-D6FD5DE3C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AEA94A8C-0F67-B09D-A048-F23629D3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342A277F-B14B-48D5-B5DD-7C7ADAE3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47DB480D-2ED7-EDCE-A72F-59553D2A2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2A61CAD8-8B69-79FC-4229-1BACEC250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C2E93CEB-0B75-6F09-00C7-0DAB1D2E1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D17802E5-9545-FBD3-3F17-7E2A4448C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A24FC4EA-7450-8158-8309-1EFE83C8E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F25D9355-CD76-94B2-CABB-8F350805A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B9C2249F-7C59-DBA6-CC66-B203DD361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11283DC7-8622-1BA7-39E6-AA143EE32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AAD3703C-5C12-DFE5-6D67-95AA828F4BB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66F42AEA-CD09-9158-C26C-8C392C3384E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126ABD7A-E5C6-DB37-F944-ECEAE3A04F0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9A0408-CAB6-3411-5F05-15C1EB84DB02}"/>
              </a:ext>
            </a:extLst>
          </p:cNvPr>
          <p:cNvSpPr txBox="1"/>
          <p:nvPr/>
        </p:nvSpPr>
        <p:spPr>
          <a:xfrm>
            <a:off x="3157470" y="535805"/>
            <a:ext cx="16295880" cy="1203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b="1" dirty="0">
                <a:latin typeface="Segoe UI" panose="020B0502040204020203" pitchFamily="34" charset="0"/>
                <a:cs typeface="Segoe UI" panose="020B0502040204020203" pitchFamily="34" charset="0"/>
                <a:hlinkClick r:id="rId52"/>
              </a:rPr>
              <a:t>Раздел 2. Общая характеристика примерной адаптированной образовательной программы среднего профессионального образования</a:t>
            </a:r>
            <a:endParaRPr lang="ru-RU" altLang="ru-RU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altLang="ru-RU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altLang="ru-RU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5400" b="1" dirty="0">
                <a:latin typeface="Segoe UI" panose="020B0502040204020203" pitchFamily="34" charset="0"/>
                <a:cs typeface="Segoe UI" panose="020B0502040204020203" pitchFamily="34" charset="0"/>
                <a:hlinkClick r:id="rId53"/>
              </a:rPr>
              <a:t>Раздел 3. Характеристика профессиональной деятельности выпускника</a:t>
            </a:r>
            <a:endParaRPr lang="ru-RU" altLang="ru-RU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altLang="ru-RU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ru-RU" altLang="ru-RU" sz="4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5400" b="1" dirty="0">
                <a:latin typeface="Segoe UI" panose="020B0502040204020203" pitchFamily="34" charset="0"/>
                <a:cs typeface="Segoe UI" panose="020B0502040204020203" pitchFamily="34" charset="0"/>
                <a:hlinkClick r:id="rId54"/>
              </a:rPr>
              <a:t>Раздел 4. Результаты освоения примерной адаптированной образовательной программы</a:t>
            </a:r>
            <a:b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5"/>
              </a:rPr>
              <a:t>4.1. Общие компетенции</a:t>
            </a:r>
            <a:b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6"/>
              </a:rPr>
              <a:t>4.2. Профессиональные компетенции</a:t>
            </a:r>
            <a:endParaRPr lang="ru-RU" sz="40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59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C91D3-984B-05A9-D8C1-04239CBB6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35BE29C-B22F-668F-68F4-781E0A3CF692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A7BD001-0D52-2B79-59A9-A54FB5118BFB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6D800EB6-8A92-029E-B6E9-937FF66F0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044755A-7D84-6329-FB7E-558E4BD133C0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59B8D3B9-5B64-38CD-E79C-594F21FCB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33B262A2-DCC9-900C-59D5-7F8E4D46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A48DED5F-A090-F311-C994-C3034B909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4FF93BF4-75A0-6E32-2C08-BD5162F4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3BB5518C-DE22-3767-FEC4-98858E7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CAFC150B-6D27-2F7A-5FC4-234201C52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B0DAA40F-FA9A-C032-2878-CC78A1D6C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BF4CD291-C833-5764-68C5-9E4D3FBDF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2430E0B8-10AC-E555-F5C4-8845109E1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499E4A3C-68ED-F75E-C053-4ED34AB4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A378B752-2AA1-3C9E-10C0-8783DD562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9C8963D5-F9D6-3845-0D2D-D511FAB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7E19A8D2-67CE-484A-18A9-A1D5FD676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D2536F80-9D56-4974-B2D7-1A943E6F8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55548A2E-28DA-63B7-0B33-5F9EC81C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E885F19F-A4DB-DAD2-F31E-E3F8695F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F97B606A-C8F1-B131-6C70-338DDFAA1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80A21AD9-E2C2-141B-8D29-36132970E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68B15F61-8EA1-0B55-6D3F-67E6C84A3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B2602448-0BDF-2648-4A4C-9AC498490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2E544B52-132F-BD67-7968-8CE7C6504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1185B70E-44A3-EBB5-22D4-2B4A4583DC7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5AA9B840-96E6-D49A-3786-4862446D154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1DA7D06F-87F0-0AF5-843F-3FDD6F00CAF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5F0BD-CA67-F057-3C9E-FB265A71F9E7}"/>
              </a:ext>
            </a:extLst>
          </p:cNvPr>
          <p:cNvSpPr txBox="1"/>
          <p:nvPr/>
        </p:nvSpPr>
        <p:spPr>
          <a:xfrm>
            <a:off x="1818769" y="3120327"/>
            <a:ext cx="16984809" cy="9941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2"/>
              </a:rPr>
              <a:t>5.1 Учебный план (включает адаптационные дисциплины (перечислить необходимые дисциплины для каждой нозологической категории)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b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3"/>
              </a:rPr>
              <a:t>5.2. Календарный учебный график</a:t>
            </a:r>
            <a:b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4"/>
              </a:rPr>
              <a:t>5.3. Рабочая программа воспитания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b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5"/>
              </a:rPr>
              <a:t>5.4. Календарный план воспитательной работы разрабатывается на основе примерного календарного плана воспитательной работы, предложенного в Примерной рабочей программе воспитания для профессиональных образовательных организаций, разработанной Институтом изучения детства, семьи и воспитания РАО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b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6"/>
              </a:rPr>
              <a:t>5.5. Примерные адаптированные рабочие программы дисциплин/профессиональных модулей</a:t>
            </a:r>
            <a:b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7"/>
              </a:rPr>
              <a:t>5.6. Примерные рабочие программы адаптационных дисциплин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6BF4D-1191-7052-3D98-EA0E05DC65D2}"/>
              </a:ext>
            </a:extLst>
          </p:cNvPr>
          <p:cNvSpPr txBox="1"/>
          <p:nvPr/>
        </p:nvSpPr>
        <p:spPr>
          <a:xfrm>
            <a:off x="3123897" y="442366"/>
            <a:ext cx="162958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b="1" dirty="0">
                <a:latin typeface="Segoe UI" panose="020B0502040204020203" pitchFamily="34" charset="0"/>
                <a:cs typeface="Segoe UI" panose="020B0502040204020203" pitchFamily="34" charset="0"/>
                <a:hlinkClick r:id="rId58"/>
              </a:rPr>
              <a:t>Раздел 5. Структура примерной адаптированной образовательной программы среднего профессионального образования</a:t>
            </a:r>
            <a:endParaRPr lang="ru-RU" sz="54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83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EAC9A-00A8-D663-BD9C-CD878A8A7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C17AECA-6053-F697-D9E7-47AE5E0F34D0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FEE1632-7BEB-0CCB-ACEF-4A91B23AB491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35DA54FA-298A-399F-C610-4E75A0B75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BDDDC14-D0A2-A757-75EF-39E53E9F9DE8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4D037675-0E92-8EEE-6CDA-E6CDDD490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E364DFCA-CB06-E0BE-8577-A9BB0025D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11C9AB8F-08BA-7603-7D13-C779C7D6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C4F36E3D-43DC-66CB-8B81-B49044D4B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2FF2DF49-6900-3EE2-CB3D-88BE30119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609A849A-A4E9-7B78-4425-DE08BDEB8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9E51ACB1-8BAC-DD4F-41D2-4FAA5D98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582012DA-1206-6FD4-7592-AEFEC8A60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2F867D5A-9165-75DB-7331-89259375E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5A308D0A-9AAB-8CB2-439E-F88D6486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AB70B8DB-60C9-B3A6-218B-0127871B3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006D9C20-9400-929C-2F75-800DBBF05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E94F75D8-7ECE-B1AD-A62A-F5F4FDCDC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6741CBF5-6E64-16F7-D456-E953D6FAB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8D2A3148-F6EA-6583-DEE8-F54A4F589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FC8E221A-8F13-2755-0FAE-F08E9D235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C3F6B058-14B4-DE8C-CCF9-90D504E9F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6DB61B53-8AE6-F2AA-8DC7-318BE198B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A83BADA4-16E8-CAB6-54AC-11FBE46FD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F2212D29-3439-902A-A396-301797C30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A7A4A8B0-7196-3ACE-3D72-799D6D2A4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625B0B65-3246-45DB-563E-468427E23D4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9471E19F-1C3E-88F5-86DF-479C07F135E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451C29F1-7292-094F-7ABF-A90A201EC41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A4237-8ADC-384F-4916-723EB9B10117}"/>
              </a:ext>
            </a:extLst>
          </p:cNvPr>
          <p:cNvSpPr txBox="1"/>
          <p:nvPr/>
        </p:nvSpPr>
        <p:spPr>
          <a:xfrm>
            <a:off x="1796958" y="2840975"/>
            <a:ext cx="16984809" cy="10556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2"/>
              </a:rPr>
              <a:t>6.1. Требования к материально-техническому обеспечению адаптированной образовательной программы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3"/>
              </a:rPr>
              <a:t>6.2. Требования к учебно-методическому и информационному обеспечению примерной адаптированной образовательной программы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4"/>
              </a:rPr>
              <a:t>6.3. Требования к практической подготовке обучающихся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5"/>
              </a:rPr>
              <a:t>6.4 Требования к организации воспитания обучающихся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6"/>
              </a:rPr>
              <a:t>6.5. Требования к кадровым условиям реализации примерной адаптированной образовательной программы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7"/>
              </a:rPr>
              <a:t>6.6. Требования к финансовым условиям реализации адаптированной образовательной программы среднего профессионального образования (прописываются специальные финансовые условия при реализации АОП СПО)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8"/>
              </a:rPr>
              <a:t>6.7. Требования к организации практической подготовки обучающихся с инвалидностью и/или ограниченными возможностями здоровья</a:t>
            </a:r>
            <a:endParaRPr lang="ru-RU" alt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4000" dirty="0">
                <a:latin typeface="Segoe UI" panose="020B0502040204020203" pitchFamily="34" charset="0"/>
                <a:cs typeface="Segoe UI" panose="020B0502040204020203" pitchFamily="34" charset="0"/>
                <a:hlinkClick r:id="rId59"/>
              </a:rPr>
              <a:t>6.8. Требования к организации текущего контроля и промежуточной аттестации</a:t>
            </a:r>
            <a:r>
              <a:rPr lang="ru-RU" altLang="ru-RU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68AF0-A470-AA9B-B624-4E75389B497B}"/>
              </a:ext>
            </a:extLst>
          </p:cNvPr>
          <p:cNvSpPr txBox="1"/>
          <p:nvPr/>
        </p:nvSpPr>
        <p:spPr>
          <a:xfrm>
            <a:off x="3047710" y="493776"/>
            <a:ext cx="163720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b="1" dirty="0">
                <a:latin typeface="Segoe UI" panose="020B0502040204020203" pitchFamily="34" charset="0"/>
                <a:cs typeface="Segoe UI" panose="020B0502040204020203" pitchFamily="34" charset="0"/>
                <a:hlinkClick r:id="rId60"/>
              </a:rPr>
              <a:t>Раздел 6. Примерные условия реализации адаптированной образовательной программы</a:t>
            </a:r>
            <a:endParaRPr lang="ru-RU" sz="5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25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537EF-F66F-7150-E56A-0C032EBA5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8438BB-BD80-EB93-2090-0F4D08E3835D}"/>
              </a:ext>
            </a:extLst>
          </p:cNvPr>
          <p:cNvSpPr/>
          <p:nvPr/>
        </p:nvSpPr>
        <p:spPr>
          <a:xfrm>
            <a:off x="2789090" y="114613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5E9A825-F777-26C4-F75A-62B8C4785EBC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7462626A-D986-921F-9491-94B6E8E79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9A8D1808-3A74-9345-C585-BF4D00093C84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2133DEB6-F8A1-03BF-31EF-A024AF660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221BB80D-2D03-AF7F-603B-A630E9B56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88F74D84-7BE9-BE82-52BC-A4C3C1553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EB11F2EF-7754-7F8C-5373-43095E96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88870BC0-35C6-265F-3F9C-FB36F5609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7938F2AD-9EE6-B446-850E-B1D55B59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392CC869-1728-3E80-6BFB-90BAAEFA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024ADF5D-A32C-91EA-724D-E9205B13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3B21A5A5-E7E7-F0A9-7E37-767A80B41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36AFA410-8D56-9C62-0BA1-46768D9C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01525E25-37FB-41A2-2DA1-FF909676A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61445393-A10C-E6E0-F6B4-2DC564A2C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FE84900F-6DD9-CEF7-FA04-2CEB2DDCF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2BCB92DC-A70A-B55F-2DB9-6DC7E9412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C65F78F0-1B36-6587-CEB1-E914D1ED0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EA856647-EE46-DEED-A952-913467DCF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75B5B1BB-6030-9CD0-34A3-C08460743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3789A75F-0463-FE16-64C4-42341F37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EBCC4622-A35E-E7A4-2587-2947254DE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3ACE22E9-E928-67AD-61BE-AA2C12E51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85DA03E5-69B5-53ED-B5A2-3FB3576B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A9A7A171-7C3B-B325-21E8-11EEB433325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0969C8A2-0EE4-B752-1393-664755D104F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01D6B537-EB0A-1448-1055-C8B392F3F58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62CECE-6129-8694-8336-555A515E63EF}"/>
              </a:ext>
            </a:extLst>
          </p:cNvPr>
          <p:cNvSpPr txBox="1"/>
          <p:nvPr/>
        </p:nvSpPr>
        <p:spPr>
          <a:xfrm>
            <a:off x="1332957" y="7223760"/>
            <a:ext cx="1730819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u="sng" dirty="0">
                <a:solidFill>
                  <a:schemeClr val="accent1"/>
                </a:solidFill>
                <a:hlinkClick r:id="rId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Приложение 1. Особенности психофизического развития различных нозологических групп</a:t>
            </a:r>
            <a:r>
              <a:rPr lang="ru-RU" altLang="ru-RU" sz="4000" b="1" u="sng" dirty="0">
                <a:solidFill>
                  <a:schemeClr val="accent1"/>
                </a:solidFill>
              </a:rPr>
              <a:t>. </a:t>
            </a:r>
          </a:p>
          <a:p>
            <a:pPr>
              <a:defRPr/>
            </a:pPr>
            <a:endParaRPr lang="ru-RU" altLang="ru-RU" sz="4000" b="1" u="sng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4000" u="sng" dirty="0">
                <a:solidFill>
                  <a:schemeClr val="accent1"/>
                </a:solidFill>
              </a:rPr>
              <a:t>Приложение 2. Примерные программы адаптированных учебных дисциплин</a:t>
            </a:r>
          </a:p>
          <a:p>
            <a:pPr>
              <a:defRPr/>
            </a:pPr>
            <a:endParaRPr lang="ru-RU" sz="4000" u="sng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4000" u="sng" dirty="0">
                <a:solidFill>
                  <a:schemeClr val="accent1"/>
                </a:solidFill>
              </a:rPr>
              <a:t>Приложение 3. Рабочая программа воспитания</a:t>
            </a:r>
          </a:p>
          <a:p>
            <a:pPr>
              <a:defRPr/>
            </a:pPr>
            <a:endParaRPr lang="ru-RU" sz="4000" u="sng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4000" u="sng" dirty="0">
                <a:solidFill>
                  <a:schemeClr val="accent1"/>
                </a:solidFill>
              </a:rPr>
              <a:t>Приложение 4. Адаптированные оценочные материалы для государственной итоговой аттестации по профессии/специальности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67DB0-DF33-7B6F-5FCC-E4664250A12D}"/>
              </a:ext>
            </a:extLst>
          </p:cNvPr>
          <p:cNvSpPr txBox="1"/>
          <p:nvPr/>
        </p:nvSpPr>
        <p:spPr>
          <a:xfrm>
            <a:off x="3062647" y="644152"/>
            <a:ext cx="1629588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>
                <a:latin typeface="Segoe UI" panose="020B0502040204020203" pitchFamily="34" charset="0"/>
                <a:cs typeface="Segoe UI" panose="020B0502040204020203" pitchFamily="34" charset="0"/>
                <a:hlinkClick r:id="rId53"/>
              </a:rPr>
              <a:t>Раздел 7. Формирование оценочных материалов для проведения государственной итоговой аттестации</a:t>
            </a:r>
            <a:endParaRPr lang="ru-RU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ru-RU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5400" b="1" dirty="0">
                <a:latin typeface="Segoe UI" panose="020B0502040204020203" pitchFamily="34" charset="0"/>
                <a:cs typeface="Segoe UI" panose="020B0502040204020203" pitchFamily="34" charset="0"/>
                <a:hlinkClick r:id="rId54"/>
              </a:rPr>
              <a:t>Раздел 8. Разработчики примерной адаптированной образовательной программы среднего профессионального образования</a:t>
            </a:r>
            <a:endParaRPr lang="ru-RU" sz="5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charset="2"/>
              <a:buChar char="n"/>
              <a:defRPr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27253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3371" y="-263153"/>
            <a:ext cx="13781222" cy="13716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422578" y="3746506"/>
            <a:ext cx="8154419" cy="26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200"/>
              </a:lnSpc>
            </a:pPr>
            <a:r>
              <a:rPr lang="ru-RU" sz="6000" dirty="0" err="1">
                <a:solidFill>
                  <a:srgbClr val="FFFFFF">
                    <a:alpha val="100000"/>
                  </a:srgbClr>
                </a:solidFill>
                <a:latin typeface="Segoe UI" panose="020B0502040204020203" pitchFamily="34" charset="0"/>
                <a:ea typeface="Cygre Bold" pitchFamily="34" charset="-122"/>
                <a:cs typeface="Segoe UI" panose="020B0502040204020203" pitchFamily="34" charset="0"/>
              </a:rPr>
              <a:t>Шельбах</a:t>
            </a:r>
            <a:r>
              <a:rPr lang="ru-RU" sz="6000" dirty="0">
                <a:solidFill>
                  <a:srgbClr val="FFFFFF">
                    <a:alpha val="100000"/>
                  </a:srgbClr>
                </a:solidFill>
                <a:latin typeface="Segoe UI" panose="020B0502040204020203" pitchFamily="34" charset="0"/>
                <a:ea typeface="Cygre Bold" pitchFamily="34" charset="-122"/>
                <a:cs typeface="Segoe UI" panose="020B0502040204020203" pitchFamily="34" charset="0"/>
              </a:rPr>
              <a:t> Лариса Вениаминовна</a:t>
            </a:r>
            <a:endParaRPr lang="en-US" sz="6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1186540" y="7616738"/>
            <a:ext cx="9248873" cy="23008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000" dirty="0">
                <a:solidFill>
                  <a:srgbClr val="FFFFFF">
                    <a:alpha val="100000"/>
                  </a:srgbClr>
                </a:solidFill>
                <a:latin typeface="Cygre Regular" pitchFamily="34" charset="0"/>
                <a:ea typeface="Cygre Regular" pitchFamily="34" charset="-122"/>
                <a:cs typeface="Cygre Regular" pitchFamily="34" charset="-120"/>
              </a:rPr>
              <a:t> </a:t>
            </a:r>
            <a:endParaRPr lang="en-US" sz="4000" dirty="0"/>
          </a:p>
          <a:p>
            <a:r>
              <a:rPr lang="ru-RU" sz="2700" dirty="0">
                <a:solidFill>
                  <a:srgbClr val="FFFFFF">
                    <a:alpha val="100000"/>
                  </a:srgbClr>
                </a:solidFill>
                <a:latin typeface="Segoe UI" panose="020B0502040204020203" pitchFamily="34" charset="0"/>
                <a:ea typeface="Cygre Regular" pitchFamily="34" charset="-122"/>
                <a:cs typeface="Segoe UI" panose="020B0502040204020203" pitchFamily="34" charset="0"/>
              </a:rPr>
              <a:t>Преподаватель ЯГПУ им. К.Д. Ушинского,</a:t>
            </a:r>
          </a:p>
          <a:p>
            <a:r>
              <a:rPr lang="ru-RU" sz="2700" dirty="0">
                <a:solidFill>
                  <a:srgbClr val="FFFFFF">
                    <a:alpha val="100000"/>
                  </a:srgbClr>
                </a:solidFill>
                <a:latin typeface="Segoe UI" panose="020B0502040204020203" pitchFamily="34" charset="0"/>
                <a:ea typeface="Cygre Regular" pitchFamily="34" charset="-122"/>
                <a:cs typeface="Segoe UI" panose="020B0502040204020203" pitchFamily="34" charset="0"/>
              </a:rPr>
              <a:t> сурдопедагог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E750186-07A0-4673-9356-26B9266B1C93}"/>
              </a:ext>
            </a:extLst>
          </p:cNvPr>
          <p:cNvGrpSpPr/>
          <p:nvPr/>
        </p:nvGrpSpPr>
        <p:grpSpPr>
          <a:xfrm>
            <a:off x="17020127" y="0"/>
            <a:ext cx="7366921" cy="13716001"/>
            <a:chOff x="17020127" y="0"/>
            <a:chExt cx="7366921" cy="13716001"/>
          </a:xfrm>
        </p:grpSpPr>
        <p:pic>
          <p:nvPicPr>
            <p:cNvPr id="6" name="Image 2" descr=" 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968244" y="0"/>
              <a:ext cx="1193940" cy="10665023"/>
            </a:xfrm>
            <a:prstGeom prst="rect">
              <a:avLst/>
            </a:prstGeom>
          </p:spPr>
        </p:pic>
        <p:pic>
          <p:nvPicPr>
            <p:cNvPr id="7" name="Image 3" descr=" 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020127" y="576994"/>
              <a:ext cx="1832710" cy="9864638"/>
            </a:xfrm>
            <a:prstGeom prst="rect">
              <a:avLst/>
            </a:prstGeom>
          </p:spPr>
        </p:pic>
        <p:pic>
          <p:nvPicPr>
            <p:cNvPr id="8" name="Image 4" descr=" 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260145" y="2851026"/>
              <a:ext cx="564471" cy="9516988"/>
            </a:xfrm>
            <a:prstGeom prst="rect">
              <a:avLst/>
            </a:prstGeom>
          </p:spPr>
        </p:pic>
        <p:pic>
          <p:nvPicPr>
            <p:cNvPr id="9" name="Image 5" descr=" 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233774" y="2858244"/>
              <a:ext cx="564471" cy="9516988"/>
            </a:xfrm>
            <a:prstGeom prst="rect">
              <a:avLst/>
            </a:prstGeom>
          </p:spPr>
        </p:pic>
        <p:pic>
          <p:nvPicPr>
            <p:cNvPr id="10" name="Image 6" descr=" 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260145" y="5051685"/>
              <a:ext cx="564471" cy="8664315"/>
            </a:xfrm>
            <a:prstGeom prst="rect">
              <a:avLst/>
            </a:prstGeom>
          </p:spPr>
        </p:pic>
        <p:pic>
          <p:nvPicPr>
            <p:cNvPr id="11" name="Image 7" descr=" 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233774" y="4993965"/>
              <a:ext cx="564471" cy="8722035"/>
            </a:xfrm>
            <a:prstGeom prst="rect">
              <a:avLst/>
            </a:prstGeom>
          </p:spPr>
        </p:pic>
        <p:pic>
          <p:nvPicPr>
            <p:cNvPr id="12" name="Image 8" descr=" 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0423198" y="0"/>
              <a:ext cx="3243628" cy="12202641"/>
            </a:xfrm>
            <a:prstGeom prst="rect">
              <a:avLst/>
            </a:prstGeom>
          </p:spPr>
        </p:pic>
        <p:pic>
          <p:nvPicPr>
            <p:cNvPr id="13" name="Image 9" descr=" "/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3320673" y="0"/>
              <a:ext cx="1066375" cy="13189694"/>
            </a:xfrm>
            <a:prstGeom prst="rect">
              <a:avLst/>
            </a:prstGeom>
          </p:spPr>
        </p:pic>
        <p:pic>
          <p:nvPicPr>
            <p:cNvPr id="14" name="Image 10" descr=" "/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975188" y="0"/>
              <a:ext cx="1418899" cy="13716000"/>
            </a:xfrm>
            <a:prstGeom prst="rect">
              <a:avLst/>
            </a:prstGeom>
          </p:spPr>
        </p:pic>
        <p:pic>
          <p:nvPicPr>
            <p:cNvPr id="15" name="Image 11" descr=" 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8849156" y="2784723"/>
              <a:ext cx="2171971" cy="10931277"/>
            </a:xfrm>
            <a:prstGeom prst="rect">
              <a:avLst/>
            </a:prstGeom>
          </p:spPr>
        </p:pic>
        <p:pic>
          <p:nvPicPr>
            <p:cNvPr id="16" name="Image 12" descr=" 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0318712" y="6824836"/>
              <a:ext cx="668963" cy="6891164"/>
            </a:xfrm>
            <a:prstGeom prst="rect">
              <a:avLst/>
            </a:prstGeom>
          </p:spPr>
        </p:pic>
        <p:pic>
          <p:nvPicPr>
            <p:cNvPr id="17" name="Image 13" descr=" 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0287453" y="6837660"/>
              <a:ext cx="668963" cy="6878340"/>
            </a:xfrm>
            <a:prstGeom prst="rect">
              <a:avLst/>
            </a:prstGeom>
          </p:spPr>
        </p:pic>
        <p:pic>
          <p:nvPicPr>
            <p:cNvPr id="18" name="Image 14" descr=" "/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0318712" y="10734650"/>
              <a:ext cx="668963" cy="2981350"/>
            </a:xfrm>
            <a:prstGeom prst="rect">
              <a:avLst/>
            </a:prstGeom>
          </p:spPr>
        </p:pic>
        <p:pic>
          <p:nvPicPr>
            <p:cNvPr id="19" name="Image 15" descr=" "/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0287453" y="10632095"/>
              <a:ext cx="668963" cy="3083905"/>
            </a:xfrm>
            <a:prstGeom prst="rect">
              <a:avLst/>
            </a:prstGeom>
          </p:spPr>
        </p:pic>
        <p:pic>
          <p:nvPicPr>
            <p:cNvPr id="20" name="Image 16" descr=" "/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2538671" y="0"/>
              <a:ext cx="1848377" cy="13716000"/>
            </a:xfrm>
            <a:prstGeom prst="rect">
              <a:avLst/>
            </a:prstGeom>
          </p:spPr>
        </p:pic>
        <p:pic>
          <p:nvPicPr>
            <p:cNvPr id="21" name="Image 17" descr=" "/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2418302" y="0"/>
              <a:ext cx="1968746" cy="13716000"/>
            </a:xfrm>
            <a:prstGeom prst="rect">
              <a:avLst/>
            </a:prstGeom>
          </p:spPr>
        </p:pic>
        <p:pic>
          <p:nvPicPr>
            <p:cNvPr id="22" name="Image 18" descr=" "/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2538671" y="4852863"/>
              <a:ext cx="1848377" cy="8863137"/>
            </a:xfrm>
            <a:prstGeom prst="rect">
              <a:avLst/>
            </a:prstGeom>
          </p:spPr>
        </p:pic>
        <p:pic>
          <p:nvPicPr>
            <p:cNvPr id="23" name="Image 19" descr=" "/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22418302" y="4865688"/>
              <a:ext cx="1968746" cy="8850313"/>
            </a:xfrm>
            <a:prstGeom prst="rect">
              <a:avLst/>
            </a:prstGeom>
          </p:spPr>
        </p:pic>
        <p:pic>
          <p:nvPicPr>
            <p:cNvPr id="24" name="Image 20" descr=" "/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22538671" y="8762690"/>
              <a:ext cx="1848377" cy="4953310"/>
            </a:xfrm>
            <a:prstGeom prst="rect">
              <a:avLst/>
            </a:prstGeom>
          </p:spPr>
        </p:pic>
        <p:pic>
          <p:nvPicPr>
            <p:cNvPr id="25" name="Image 21" descr=" "/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22418302" y="8660135"/>
              <a:ext cx="1968746" cy="5055865"/>
            </a:xfrm>
            <a:prstGeom prst="rect">
              <a:avLst/>
            </a:prstGeom>
          </p:spPr>
        </p:pic>
      </p:grpSp>
      <p:sp>
        <p:nvSpPr>
          <p:cNvPr id="26" name="Shape 2"/>
          <p:cNvSpPr/>
          <p:nvPr/>
        </p:nvSpPr>
        <p:spPr>
          <a:xfrm>
            <a:off x="12142718" y="2437767"/>
            <a:ext cx="8916514" cy="8750300"/>
          </a:xfrm>
          <a:prstGeom prst="roundRect">
            <a:avLst>
              <a:gd name="adj" fmla="val 7210"/>
            </a:avLst>
          </a:prstGeom>
          <a:solidFill>
            <a:srgbClr val="FFFFFF">
              <a:alpha val="100000"/>
            </a:srgbClr>
          </a:solidFill>
          <a:ln/>
          <a:effectLst>
            <a:outerShdw blurRad="50800" dist="50800" dir="5400000" algn="bl" rotWithShape="0">
              <a:srgbClr val="000000">
                <a:alpha val="25000"/>
              </a:srgbClr>
            </a:outerShdw>
          </a:effectLst>
        </p:spPr>
      </p:sp>
      <p:sp>
        <p:nvSpPr>
          <p:cNvPr id="27" name="Text 3"/>
          <p:cNvSpPr/>
          <p:nvPr/>
        </p:nvSpPr>
        <p:spPr>
          <a:xfrm>
            <a:off x="15140292" y="6629400"/>
            <a:ext cx="7616719" cy="656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5000" dirty="0">
                <a:solidFill>
                  <a:srgbClr val="060606">
                    <a:alpha val="100000"/>
                  </a:srgbClr>
                </a:solidFill>
                <a:latin typeface="Cygre Regular" pitchFamily="34" charset="0"/>
                <a:ea typeface="Cygre Regular" pitchFamily="34" charset="-122"/>
                <a:cs typeface="Cygre Regular" pitchFamily="34" charset="-120"/>
              </a:rPr>
              <a:t>QR-code</a:t>
            </a:r>
            <a:endParaRPr lang="en-US" sz="5000" dirty="0"/>
          </a:p>
        </p:txBody>
      </p:sp>
      <p:sp>
        <p:nvSpPr>
          <p:cNvPr id="28" name="Text 4"/>
          <p:cNvSpPr/>
          <p:nvPr/>
        </p:nvSpPr>
        <p:spPr>
          <a:xfrm>
            <a:off x="10576189" y="11544300"/>
            <a:ext cx="12049573" cy="1380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5000" dirty="0">
                <a:solidFill>
                  <a:srgbClr val="FFFFFF">
                    <a:alpha val="100000"/>
                  </a:srgbClr>
                </a:solidFill>
                <a:latin typeface="Cygre Bold" pitchFamily="34" charset="0"/>
                <a:ea typeface="Cygre Bold" pitchFamily="34" charset="-122"/>
                <a:cs typeface="Cygre Bold" pitchFamily="34" charset="-120"/>
              </a:rPr>
              <a:t>Станем лучше для вас.</a:t>
            </a:r>
            <a:endParaRPr lang="en-US" sz="5000" dirty="0"/>
          </a:p>
          <a:p>
            <a:pPr marL="0" indent="0" algn="ctr">
              <a:lnSpc>
                <a:spcPts val="4600"/>
              </a:lnSpc>
              <a:buNone/>
            </a:pPr>
            <a:r>
              <a:rPr lang="en-US" sz="5000" dirty="0">
                <a:solidFill>
                  <a:srgbClr val="FFFFFF">
                    <a:alpha val="100000"/>
                  </a:srgbClr>
                </a:solidFill>
                <a:latin typeface="Cygre Bold" pitchFamily="34" charset="0"/>
                <a:ea typeface="Cygre Bold" pitchFamily="34" charset="-122"/>
                <a:cs typeface="Cygre Bold" pitchFamily="34" charset="-120"/>
              </a:rPr>
              <a:t>Поделитесь впечатлениями!</a:t>
            </a:r>
            <a:endParaRPr lang="en-US" sz="5000" dirty="0"/>
          </a:p>
        </p:txBody>
      </p:sp>
      <p:sp>
        <p:nvSpPr>
          <p:cNvPr id="29" name="Text 5"/>
          <p:cNvSpPr/>
          <p:nvPr/>
        </p:nvSpPr>
        <p:spPr>
          <a:xfrm>
            <a:off x="10576189" y="889000"/>
            <a:ext cx="12049573" cy="1380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5000" dirty="0">
                <a:solidFill>
                  <a:srgbClr val="FFFFFF">
                    <a:alpha val="100000"/>
                  </a:srgbClr>
                </a:solidFill>
                <a:latin typeface="Cygre Bold" pitchFamily="34" charset="0"/>
                <a:ea typeface="Cygre Bold" pitchFamily="34" charset="-122"/>
                <a:cs typeface="Cygre Bold" pitchFamily="34" charset="-120"/>
              </a:rPr>
              <a:t>QR-код </a:t>
            </a:r>
            <a:endParaRPr lang="en-US" sz="5000" dirty="0"/>
          </a:p>
          <a:p>
            <a:pPr marL="0" indent="0" algn="ctr">
              <a:lnSpc>
                <a:spcPts val="4600"/>
              </a:lnSpc>
              <a:buNone/>
            </a:pPr>
            <a:r>
              <a:rPr lang="en-US" sz="5000" dirty="0">
                <a:solidFill>
                  <a:srgbClr val="FFFFFF">
                    <a:alpha val="100000"/>
                  </a:srgbClr>
                </a:solidFill>
                <a:latin typeface="Cygre Bold" pitchFamily="34" charset="0"/>
                <a:ea typeface="Cygre Bold" pitchFamily="34" charset="-122"/>
                <a:cs typeface="Cygre Bold" pitchFamily="34" charset="-120"/>
              </a:rPr>
              <a:t>на обратную связь</a:t>
            </a:r>
            <a:endParaRPr lang="en-US" sz="5000" dirty="0"/>
          </a:p>
        </p:txBody>
      </p:sp>
      <p:pic>
        <p:nvPicPr>
          <p:cNvPr id="32" name="Image 23" descr=" 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50804" y="1777529"/>
            <a:ext cx="4163298" cy="970843"/>
          </a:xfrm>
          <a:prstGeom prst="rect">
            <a:avLst/>
          </a:prstGeom>
        </p:spPr>
      </p:pic>
      <p:pic>
        <p:nvPicPr>
          <p:cNvPr id="33" name="Image 24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095655" y="1784660"/>
            <a:ext cx="627346" cy="646063"/>
          </a:xfrm>
          <a:prstGeom prst="rect">
            <a:avLst/>
          </a:prstGeom>
        </p:spPr>
      </p:pic>
      <p:pic>
        <p:nvPicPr>
          <p:cNvPr id="34" name="Image 25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311459" y="1784660"/>
            <a:ext cx="636429" cy="646063"/>
          </a:xfrm>
          <a:prstGeom prst="rect">
            <a:avLst/>
          </a:prstGeom>
        </p:spPr>
      </p:pic>
      <p:pic>
        <p:nvPicPr>
          <p:cNvPr id="35" name="Image 26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3577822" y="1784660"/>
            <a:ext cx="627346" cy="64606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BD88D5B-5282-C458-AB71-876F4910A484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2104614" y="2437767"/>
            <a:ext cx="8916514" cy="8750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35734" y="631802"/>
            <a:ext cx="16984809" cy="640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26AEFFD-6DE2-40EA-AD22-F99DA4DED920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/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/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/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/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/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/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/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/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/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/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D6D3C7-4AED-D8AE-1C38-B88F57D4F67D}"/>
              </a:ext>
            </a:extLst>
          </p:cNvPr>
          <p:cNvSpPr txBox="1"/>
          <p:nvPr/>
        </p:nvSpPr>
        <p:spPr>
          <a:xfrm>
            <a:off x="3035734" y="3771182"/>
            <a:ext cx="15554051" cy="8091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Признание лица инвалидом осуществляется федеральными учреждениями медико-</a:t>
            </a:r>
            <a:r>
              <a:rPr lang="ru-RU" altLang="ru-RU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социальнои</a:t>
            </a: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̆ экспертизы: Федеральным бюро медико-</a:t>
            </a:r>
            <a:r>
              <a:rPr lang="ru-RU" altLang="ru-RU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социальнои</a:t>
            </a: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̆ экспертизы, главными бюро медико-</a:t>
            </a:r>
            <a:r>
              <a:rPr lang="ru-RU" altLang="ru-RU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социальнои</a:t>
            </a: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̆ экспертизы, а также бюро медико-</a:t>
            </a:r>
            <a:r>
              <a:rPr lang="ru-RU" altLang="ru-RU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социальнои</a:t>
            </a: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̆ экспертизы в городах и </a:t>
            </a:r>
            <a:r>
              <a:rPr lang="ru-RU" altLang="ru-RU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районах</a:t>
            </a: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, являющимися филиалами главных бюро. Статус «ребёнок с ОВЗ» устанавливается психолого-медико-</a:t>
            </a:r>
            <a:r>
              <a:rPr lang="ru-RU" altLang="ru-RU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педагогическои</a:t>
            </a: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̆ </a:t>
            </a:r>
            <a:r>
              <a:rPr lang="ru-RU" altLang="ru-RU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комиссиеи</a:t>
            </a: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̆ (ПМПК).</a:t>
            </a:r>
          </a:p>
        </p:txBody>
      </p:sp>
    </p:spTree>
    <p:extLst>
      <p:ext uri="{BB962C8B-B14F-4D97-AF65-F5344CB8AC3E}">
        <p14:creationId xmlns:p14="http://schemas.microsoft.com/office/powerpoint/2010/main" val="375525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4218B-29A9-6DC4-E974-55563D3C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6A739E1-4DB0-7644-B429-0A9095E65AD1}"/>
              </a:ext>
            </a:extLst>
          </p:cNvPr>
          <p:cNvSpPr/>
          <p:nvPr/>
        </p:nvSpPr>
        <p:spPr>
          <a:xfrm>
            <a:off x="3035734" y="63180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828BA60-017E-7E73-BA6E-2ED5E765151B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F4770091-B76D-1D32-9187-C0D82EC90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CAB7662-1524-6E24-B2CD-C9D4338D8EE0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EB2E057B-63D0-15EE-988D-A0DA11D73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4BDC9CC4-774D-3095-0926-217F35334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27601104-E596-B048-E583-7816E6265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467878E6-0B45-D0FA-AF3C-EB324AFA8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674C9F56-2D9C-8960-67BA-AA3AB6DEE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1EF676A0-0F51-28B1-A006-5DCCE62F1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B52511CA-D6CF-9289-EEBF-A6F40C235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C8B329AC-A44C-A2E4-CB6F-B123EF450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F8AAC48A-3E92-DF2E-EC8C-164FA7695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B9788617-FB43-26D0-3513-43F3B25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0AF05004-9976-80AB-37F6-334A46603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22A44BBC-19BB-F6CD-D937-91632DDA0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1DFAE8E6-A6F2-EBF8-5A2B-85A5483C7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60ADB509-BD54-C399-1A0E-EBA21D184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FA694783-935D-54C4-0B26-A81AEB1A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7F6A266C-B7FC-81A3-35A3-11418BC1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E5DBD4C0-6DFB-D8A3-D03D-30EE9084A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F99E4D1C-2010-F650-36AE-DFF686C8B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0F5A558F-06FF-8319-B650-B1915294F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682F40E5-D871-DD13-FF9A-0FEDB1900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87733226-517F-91A2-0172-55218D358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5E6E7075-92F9-2DE2-0CF2-E9F391C26F5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C3A6F9B1-4A72-7348-4860-3E81C215C9B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71CF835D-B359-FAFC-A06D-6ADEF044599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14C01-4D9A-107A-3F72-30BBEB735696}"/>
              </a:ext>
            </a:extLst>
          </p:cNvPr>
          <p:cNvSpPr txBox="1"/>
          <p:nvPr/>
        </p:nvSpPr>
        <p:spPr>
          <a:xfrm>
            <a:off x="1818778" y="3771182"/>
            <a:ext cx="16771007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 образования и условия организации обучения и воспитания обучающихся с ограниченными возможностями здоровья определяются адаптированной образовательной программой, а для инвалидов также в соответствии с индивидуальной программой реабилитации инвалида;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специальных учебников, учебных пособий и дидактических материалов; 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специальных технических средств обучения коллективного и индивидуального пользования; 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услуг ассистента (помощника), оказывающего обучающимся необходимую техническую помощь; 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 проведение групповых и индивидуальных коррекционных занятий;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 обеспечение доступа в здания организаций, осуществляющих образовательную деятельность;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2EAB96-5F67-9134-AC0A-5D1A6DB31AA1}"/>
              </a:ext>
            </a:extLst>
          </p:cNvPr>
          <p:cNvSpPr txBox="1"/>
          <p:nvPr/>
        </p:nvSpPr>
        <p:spPr>
          <a:xfrm>
            <a:off x="3017652" y="420624"/>
            <a:ext cx="164021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Специальные условия  для обеспечения образования лиц с нарушениями зрения, слуха и опорно-двигательного аппарата</a:t>
            </a:r>
          </a:p>
        </p:txBody>
      </p:sp>
    </p:spTree>
    <p:extLst>
      <p:ext uri="{BB962C8B-B14F-4D97-AF65-F5344CB8AC3E}">
        <p14:creationId xmlns:p14="http://schemas.microsoft.com/office/powerpoint/2010/main" val="214027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2C04A-F6F9-1A5D-5719-BD5C08100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B1CE68A-42FA-9532-A457-88A95667D77A}"/>
              </a:ext>
            </a:extLst>
          </p:cNvPr>
          <p:cNvSpPr/>
          <p:nvPr/>
        </p:nvSpPr>
        <p:spPr>
          <a:xfrm>
            <a:off x="3035734" y="63180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00FD0E6-DB0A-B7EB-8B03-26465806131C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84F1C351-C2C8-9228-2329-6AF01EC05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D035E042-2078-9743-5804-4F4DEAAD0BBF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3D78AA9B-A48B-1DD3-D7E4-CDADC725F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2B41E238-D5B3-D364-17EB-6D0C8DA09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8BB6EF63-90EF-CAAB-6D01-418718F81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333B438D-2AE3-728E-9B0E-85AECB80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A1ED3C17-B88A-93B9-5D6F-560604B91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98A98F0C-376C-05DC-B5F3-3851556D2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AC36F80A-2001-74FB-FC0A-2A73EE884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EEE0ECDE-CEB3-259C-F2D3-5B29E5E0C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86565AE9-7463-C352-A54F-FC3A9A42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430F6360-05AC-65B9-67FA-A0598E04B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E057026F-E289-3106-388E-FB473F71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2D858730-1066-5826-BCDF-6490DE3A0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02A068E7-4222-E5D7-6EE8-AEFC9EC2D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A4320F7C-33A1-4C61-6E6C-8F79A2BF9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CE31CC52-0611-E003-B19A-79548D7BC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CB7813B9-DB12-ED80-B228-159C8B68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0893B21B-8A1C-1A3F-CB19-77B9CD1EC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C54801A7-01D3-B61E-1AC4-A90A71880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DCA1B42F-E54B-EC47-2514-961E0514B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9E8F3BB0-F350-3992-531A-1F65D5CCD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7EEEF355-94EB-3253-7791-136C979C9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9413A38D-5654-1604-3878-08C8E52DBEA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7BF3C873-DFC0-96EE-3A81-3B809F8FE44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BBE742A6-D6E2-0A84-E740-94D7182A713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397174-5D45-3468-6A85-4CB814A0B5CF}"/>
              </a:ext>
            </a:extLst>
          </p:cNvPr>
          <p:cNvSpPr txBox="1"/>
          <p:nvPr/>
        </p:nvSpPr>
        <p:spPr>
          <a:xfrm>
            <a:off x="1276332" y="3206555"/>
            <a:ext cx="17454951" cy="94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8000"/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Приказ Минобрнауки России от 09.11.2015 № 1309 (ред. от 18.08.2016) «Об утверждении порядка обеспечения условий доступности для инвалидов объектов и предоставляемых услуг в сфере образования, а также оказания им при этом 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необходимои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помощи» ;</a:t>
            </a:r>
          </a:p>
          <a:p>
            <a:pPr marL="365760" indent="-283464" fontAlgn="auto"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8000"/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Методические рекомендации по организации 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образовательнои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деятельности для обучающихся инвалидов и лиц с ОВЗ в рамках реализации приказа Минобрнауки России от 23 марта 2020 г. № 465 (письмо Министерства науки и высшего образования </a:t>
            </a:r>
            <a:r>
              <a:rPr lang="ru-RU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Российскои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̆ Федерации от 22 октября 2020 года №МН-5/4683)</a:t>
            </a:r>
          </a:p>
          <a:p>
            <a:pPr marL="365760" indent="-283464" fontAlgn="auto"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8000"/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 Письмо Министерства образования и науки Российской Федерации от 18 марта 2014 г. N 06-281 "О направлении Требований (вместе с "Требованиями к организации образовательного процесса для обучения инвалидов и лиц с ограниченными возможностями здоровья в профессиональных образовательных организациях, в том числе оснащенности образовательного процесса", утверждено Министерством образования и науки России 26 декабря 2013 г. N 06-2412вн)".</a:t>
            </a:r>
          </a:p>
          <a:p>
            <a:pPr marL="365760" indent="-283464" fontAlgn="auto"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8000"/>
              <a:buFont typeface="Wingdings" panose="05000000000000000000" pitchFamily="2" charset="2"/>
              <a:buChar char="Ø"/>
              <a:defRPr/>
            </a:pPr>
            <a:endParaRPr lang="ru-RU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1F9E5F-9E42-805E-80D7-C5399A1E0952}"/>
              </a:ext>
            </a:extLst>
          </p:cNvPr>
          <p:cNvSpPr txBox="1"/>
          <p:nvPr/>
        </p:nvSpPr>
        <p:spPr>
          <a:xfrm>
            <a:off x="3286962" y="534158"/>
            <a:ext cx="162958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Нормативные документы раскрывающие вопросы создания специальных условий обучения для лиц с инвалидностью и ОВЗ. </a:t>
            </a:r>
          </a:p>
        </p:txBody>
      </p:sp>
    </p:spTree>
    <p:extLst>
      <p:ext uri="{BB962C8B-B14F-4D97-AF65-F5344CB8AC3E}">
        <p14:creationId xmlns:p14="http://schemas.microsoft.com/office/powerpoint/2010/main" val="428727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D8A53-4936-DAF4-B6AF-2256AA58C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A7A7A70-B9CB-4771-FCDE-A211633284B8}"/>
              </a:ext>
            </a:extLst>
          </p:cNvPr>
          <p:cNvSpPr/>
          <p:nvPr/>
        </p:nvSpPr>
        <p:spPr>
          <a:xfrm>
            <a:off x="3035734" y="631801"/>
            <a:ext cx="16984809" cy="2527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1548532-4A43-F6E8-EC4F-97390BC8060C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21EEFB5F-F49F-34D2-1DE7-F7C7409EB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99FCC928-9110-F448-FD1E-0758B8047AD2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6EB20501-7F59-ED7F-F997-618CC022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790436B9-4DAF-D8AB-A6F1-784E42F48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5EAB683C-3B2A-3A7C-4F72-0C65877CD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7E480877-3F5F-2BE0-04E8-66C80E44B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08768AAA-88AE-3D71-F1CD-70005DB98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399F975A-311C-6168-7AB5-70D449584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0592FD3A-CCF0-C9D0-9CE5-62A8929CA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60FA55C3-D6E2-0485-2ADA-A02704B8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157F1931-DDA1-8298-9A07-F989677B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32D5B81D-97BE-1FAB-3923-A42597C59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F7C650A7-E2DB-638C-E2F3-13BEEB31C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D1E18147-AD69-3A2C-2FAD-DC437ABC2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D30CF69D-7987-EB14-8201-B7678D421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6695768B-F2D5-17A4-0871-6F15BDC08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F094CAFF-FECE-AF31-41AF-91852589F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228A811B-FFD7-C1D9-656B-CE6178737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B4511236-C8C1-5FE9-16A9-08F4CE82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35923D4F-EA5B-5E5A-1285-6E2C1088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3809CA4A-2BB5-DC81-0ACD-BF66D0BF0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B2108D4D-8D2F-C375-E8CF-0EC8A329A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E0EBB74E-4E36-043F-4824-3BAE9EDB4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2016BF3D-B7B2-C974-9E36-AC57E05DE34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E9CBF79F-E679-9431-2CBE-0ACFB1356E7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BF9648AD-A9EE-AAFC-C757-16816336AC5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FB241-113E-3CAA-2887-A0FE2F9AF4EE}"/>
              </a:ext>
            </a:extLst>
          </p:cNvPr>
          <p:cNvSpPr txBox="1"/>
          <p:nvPr/>
        </p:nvSpPr>
        <p:spPr>
          <a:xfrm>
            <a:off x="1400019" y="2409846"/>
            <a:ext cx="17454951" cy="104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Возможность увеличения срока получения образования инвалидами и лицами с ОВЗ, но не более чем на 6 месяцев по профессиям СПО, на 10 месяцев по специальностям СПО.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методов обучения, исходя из их доступности для обучающихся с ОВЗ, использование практико-ориентированного (дуального) обучения 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Разработка индивидуальных учебных планов и индивидуальных графиков.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При обучении лиц с ограниченными возможностями здоровья электронное обучение и дистанционные образовательные технологии должны предусматривать возможность приема - передачи информации в доступных для них формах.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Для обучающихся инвалидов и лиц с ограниченными возможностями здоровья образовательная организация устанавливает особый порядок освоения дисциплины «Физическая культура» с учетом состояния их здоровья.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При формировании образовательной программы образовательная организация должна предусматривать включение адаптационных дисциплин, обеспечивающих коррекцию нарушений развития и социальную адаптацию обучающихся инвалидов и лиц с ОВЗ.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Для обучающихся инвалидов и лиц с ОВЗ выбор мест практик должен учитывать состояние здоровья и требования по доступности.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Обучающиеся из числа лиц с ОВЗ должны быть обеспечены печатными и (или) электронными образовательными ресурсами в формах, адаптированных к ограничениям их здоровья.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текущего контроля успеваемости, промежуточной и государственной итоговой аттестации обучающихся с учетом ограничений их здоровья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EE854B-258B-1340-8649-0DB168BE7EF3}"/>
              </a:ext>
            </a:extLst>
          </p:cNvPr>
          <p:cNvSpPr txBox="1"/>
          <p:nvPr/>
        </p:nvSpPr>
        <p:spPr>
          <a:xfrm>
            <a:off x="2907762" y="402336"/>
            <a:ext cx="165120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к адаптации образовательных программ </a:t>
            </a:r>
            <a:endParaRPr lang="ru-RU" sz="5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1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958A6-FEB8-C229-6D5A-C799A6F5C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B216A34-6778-9AA4-BEB7-7EDD35FD4389}"/>
              </a:ext>
            </a:extLst>
          </p:cNvPr>
          <p:cNvSpPr/>
          <p:nvPr/>
        </p:nvSpPr>
        <p:spPr>
          <a:xfrm>
            <a:off x="3047710" y="172680"/>
            <a:ext cx="16954629" cy="2862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2766CC4-8E40-CE89-2928-D8357FF614BB}"/>
              </a:ext>
            </a:extLst>
          </p:cNvPr>
          <p:cNvSpPr/>
          <p:nvPr/>
        </p:nvSpPr>
        <p:spPr>
          <a:xfrm>
            <a:off x="1803627" y="3159231"/>
            <a:ext cx="17528190" cy="8918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charset="2"/>
              <a:buChar char="Ø"/>
            </a:pPr>
            <a:endParaRPr lang="ru-RU" sz="3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D64CDDB5-DE78-57ED-C95D-920A7E88A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E39DC88-752B-65B4-7E72-1E6CF5472307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F0858582-B8CC-8D5E-3E5F-B9515034B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92E0E06D-B91B-A7B7-3912-F8C389DA2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F7EC6BF8-6086-2B15-3296-6B822401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D2D14AC4-5FBD-76DE-FEB9-178E3B840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7809A945-3752-BC19-ADD0-749F8642E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7FB4A5AD-AE78-BFB7-EF31-1AA8B2E43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0FF9F43A-1DAC-E772-A15A-6A407CC53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05A045A9-2ADC-5190-B65C-EDC4CB60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11C38399-1BBB-CBA1-7AE8-51F85C51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166A8C38-2B73-DB9C-F98C-1ECB1046A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B1C853BE-90F9-EB92-3772-89BF1113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C3658B70-E7A8-895A-D5BD-1E4236ACB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0AC047FF-2273-6403-A00E-00C6BD08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A013CD1E-9B81-CBD1-80BB-D74D9E3E8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41BD8476-F40C-5B0B-9AF5-E40E236A7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DC6FD68C-5E0A-DC51-E499-5B7B09D7E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6D8B29FE-D5EF-CD85-82E2-1BC313724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727FD18F-6779-6A6D-F2B2-451862FB0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63B5152A-387D-BD09-9159-3C134509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5059DC05-EB84-D17D-BCF8-37396BC57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E7B06059-461B-605A-82EE-043C7B5F8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31FB6155-E78C-7419-6C97-BDBC58C6C33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A0084C94-A2CE-C7AC-010D-16524B380004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CE55A1C7-9C4F-37BC-DBDE-2573DA2FF40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607CC-F0F8-9F20-86D9-233871466F30}"/>
              </a:ext>
            </a:extLst>
          </p:cNvPr>
          <p:cNvSpPr txBox="1"/>
          <p:nvPr/>
        </p:nvSpPr>
        <p:spPr>
          <a:xfrm>
            <a:off x="1818778" y="3771182"/>
            <a:ext cx="16771007" cy="8091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alt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программа подготовки квалифицированных рабочих, служащих  или программа подготовки специалистов среднего звена, адаптированная для обучения инвалидов и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BDC12F-C984-AC79-F8A0-E50EB05F35CA}"/>
              </a:ext>
            </a:extLst>
          </p:cNvPr>
          <p:cNvSpPr txBox="1"/>
          <p:nvPr/>
        </p:nvSpPr>
        <p:spPr>
          <a:xfrm>
            <a:off x="3044535" y="493776"/>
            <a:ext cx="163752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6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Адаптированная образовательная программа СПО-</a:t>
            </a:r>
            <a:endParaRPr lang="ru-RU" sz="60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DE3D7-7969-9FB7-DF4D-9DDF32D9E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A6B038D-0E68-973E-009D-596A5F2F807C}"/>
              </a:ext>
            </a:extLst>
          </p:cNvPr>
          <p:cNvSpPr/>
          <p:nvPr/>
        </p:nvSpPr>
        <p:spPr>
          <a:xfrm>
            <a:off x="2789090" y="182880"/>
            <a:ext cx="17865733" cy="2658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000"/>
              </a:lnSpc>
            </a:pPr>
            <a:r>
              <a:rPr lang="ru-RU" altLang="ru-RU" sz="6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программ СПО, по которым обучаются инвалиды и лица с ОВЗ в РФ</a:t>
            </a:r>
            <a:br>
              <a:rPr lang="ru-RU" altLang="ru-RU" sz="6600" dirty="0"/>
            </a:br>
            <a:br>
              <a:rPr lang="ru-RU" altLang="ru-RU" sz="66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6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89220A0-0CDE-65CE-4072-D979B9BBF3FE}"/>
              </a:ext>
            </a:extLst>
          </p:cNvPr>
          <p:cNvSpPr/>
          <p:nvPr/>
        </p:nvSpPr>
        <p:spPr>
          <a:xfrm>
            <a:off x="1909644" y="2712089"/>
            <a:ext cx="17528190" cy="94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ru-RU" dirty="0">
              <a:solidFill>
                <a:prstClr val="black"/>
              </a:solidFill>
              <a:ea typeface="Cygre Regular"/>
              <a:cs typeface="Times New Roman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4EF8F03A-F2A0-776A-2278-EB803BBDE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9D54898C-94A4-80B4-FF3A-93914238260B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CFB152D0-2789-BAF0-4BAD-82F7359CD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0B6F4490-D0AA-6EB7-733D-32E0F435C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2325EE32-FF83-883B-E1D5-7BE981411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76013E77-D736-688E-E71E-B6F3AC023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247F2276-3F3D-4993-C4D4-5DE20717B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9841FE6C-1E70-045B-5051-68EBC205C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6EA9B64C-A588-15D9-4EF1-757C400DC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2DFF8E5C-CC2F-1700-1996-50D0AF339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33D6B3C0-6609-BB68-0666-88F5C40D4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1FEEBDE4-7D89-F73A-13BD-38397835D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EF7BDCD7-7724-4E30-CA04-35FFB049F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4708F7C5-5C7E-0D65-37EF-33EB41240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6DD89227-93E5-C086-CD93-CCD888416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917B482B-71E7-4C98-477F-FD0F938D3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5A6C25D8-460A-23B6-EB5B-420F9398B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86A39855-44E7-B33A-AC1C-0CB754A40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67CD5628-9CC1-58DD-2828-8D5E0F4A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34F34BFE-984E-1E61-37C4-6DD75F4E5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168497E1-7427-5C49-1739-25B5E67F3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1A9CBAC1-97E8-E46B-C370-5D10EB06E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CDA27BD9-C94A-AFEA-4F7F-432E17C08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DB8D6943-AA37-D814-5E60-E2720AD4EFD7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EF68DABF-7FC2-A58A-6EF5-561DF169592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8D59207C-5CDF-332E-B400-8231BAD17A01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845D6F-3BC8-D632-94D5-1AFED32242F6}"/>
              </a:ext>
            </a:extLst>
          </p:cNvPr>
          <p:cNvSpPr txBox="1"/>
          <p:nvPr/>
        </p:nvSpPr>
        <p:spPr>
          <a:xfrm>
            <a:off x="3452055" y="3875461"/>
            <a:ext cx="7063545" cy="984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chemeClr val="accent1"/>
                </a:solidFill>
              </a:rPr>
              <a:t>Код</a:t>
            </a:r>
            <a:endParaRPr lang="ru-RU" altLang="ru-RU" sz="2800" dirty="0">
              <a:solidFill>
                <a:schemeClr val="accent1"/>
              </a:solidFill>
            </a:endParaRPr>
          </a:p>
          <a:p>
            <a:r>
              <a:rPr lang="ru-RU" altLang="ru-RU" sz="2800" b="1" dirty="0"/>
              <a:t>09.02.03</a:t>
            </a:r>
            <a:endParaRPr lang="ru-RU" altLang="ru-RU" sz="2800" dirty="0"/>
          </a:p>
          <a:p>
            <a:r>
              <a:rPr lang="ru-RU" altLang="ru-RU" sz="2800" b="1" dirty="0"/>
              <a:t>38.02.01</a:t>
            </a:r>
            <a:endParaRPr lang="ru-RU" altLang="ru-RU" sz="2800" dirty="0"/>
          </a:p>
          <a:p>
            <a:r>
              <a:rPr lang="ru-RU" altLang="ru-RU" sz="2800" b="1" dirty="0"/>
              <a:t>34.02.02</a:t>
            </a:r>
            <a:endParaRPr lang="ru-RU" altLang="ru-RU" sz="2800" dirty="0"/>
          </a:p>
          <a:p>
            <a:r>
              <a:rPr lang="ru-RU" altLang="ru-RU" sz="2800" b="1" dirty="0"/>
              <a:t>19.01.17</a:t>
            </a:r>
            <a:endParaRPr lang="ru-RU" altLang="ru-RU" sz="2800" dirty="0"/>
          </a:p>
          <a:p>
            <a:r>
              <a:rPr lang="ru-RU" altLang="ru-RU" sz="2800" b="1" dirty="0"/>
              <a:t>34.02.01</a:t>
            </a:r>
            <a:endParaRPr lang="ru-RU" altLang="ru-RU" sz="2800" dirty="0"/>
          </a:p>
          <a:p>
            <a:r>
              <a:rPr lang="ru-RU" altLang="ru-RU" sz="2800" b="1" dirty="0"/>
              <a:t>09.01.03</a:t>
            </a:r>
            <a:endParaRPr lang="ru-RU" altLang="ru-RU" sz="2800" dirty="0"/>
          </a:p>
          <a:p>
            <a:r>
              <a:rPr lang="ru-RU" altLang="ru-RU" sz="2800" b="1" dirty="0"/>
              <a:t>09.02.05</a:t>
            </a:r>
            <a:endParaRPr lang="ru-RU" altLang="ru-RU" sz="2800" dirty="0"/>
          </a:p>
          <a:p>
            <a:r>
              <a:rPr lang="ru-RU" altLang="ru-RU" sz="2800" b="1" dirty="0"/>
              <a:t>23.02.03</a:t>
            </a:r>
            <a:endParaRPr lang="ru-RU" altLang="ru-RU" sz="2800" dirty="0"/>
          </a:p>
          <a:p>
            <a:r>
              <a:rPr lang="ru-RU" altLang="ru-RU" sz="2800" b="1" dirty="0"/>
              <a:t>40.02.01</a:t>
            </a:r>
            <a:endParaRPr lang="ru-RU" altLang="ru-RU" sz="2800" dirty="0"/>
          </a:p>
          <a:p>
            <a:r>
              <a:rPr lang="ru-RU" altLang="ru-RU" sz="2800" b="1" dirty="0"/>
              <a:t>09.02.04</a:t>
            </a:r>
            <a:endParaRPr lang="ru-RU" altLang="ru-RU" sz="2800" dirty="0"/>
          </a:p>
          <a:p>
            <a:r>
              <a:rPr lang="ru-RU" altLang="ru-RU" sz="2800" b="1" dirty="0"/>
              <a:t>38.02.04</a:t>
            </a:r>
            <a:endParaRPr lang="ru-RU" altLang="ru-RU" sz="2800" dirty="0"/>
          </a:p>
          <a:p>
            <a:r>
              <a:rPr lang="ru-RU" altLang="ru-RU" sz="2800" b="1" dirty="0"/>
              <a:t>19.02.10</a:t>
            </a:r>
            <a:endParaRPr lang="ru-RU" altLang="ru-RU" sz="2800" dirty="0"/>
          </a:p>
          <a:p>
            <a:r>
              <a:rPr lang="ru-RU" altLang="ru-RU" sz="2800" b="1" dirty="0"/>
              <a:t>23.01.03</a:t>
            </a:r>
            <a:endParaRPr lang="ru-RU" altLang="ru-RU" sz="2800" dirty="0"/>
          </a:p>
          <a:p>
            <a:r>
              <a:rPr lang="ru-RU" altLang="ru-RU" sz="2800" b="1" dirty="0"/>
              <a:t>08.01.08</a:t>
            </a:r>
            <a:endParaRPr lang="ru-RU" altLang="ru-RU" sz="2800" dirty="0"/>
          </a:p>
          <a:p>
            <a:r>
              <a:rPr lang="ru-RU" altLang="ru-RU" sz="2800" b="1" dirty="0"/>
              <a:t>09.02.01</a:t>
            </a:r>
            <a:endParaRPr lang="ru-RU" altLang="ru-RU" sz="2800" dirty="0"/>
          </a:p>
          <a:p>
            <a:r>
              <a:rPr lang="ru-RU" altLang="ru-RU" sz="2800" b="1" dirty="0"/>
              <a:t>54.02.01</a:t>
            </a:r>
            <a:endParaRPr lang="ru-RU" altLang="ru-RU" sz="2800" dirty="0"/>
          </a:p>
          <a:p>
            <a:r>
              <a:rPr lang="ru-RU" altLang="ru-RU" sz="2800" b="1" dirty="0"/>
              <a:t>44.02.01</a:t>
            </a:r>
            <a:endParaRPr lang="ru-RU" altLang="ru-RU" sz="2800" dirty="0"/>
          </a:p>
          <a:p>
            <a:r>
              <a:rPr lang="ru-RU" altLang="ru-RU" sz="2800" b="1" dirty="0"/>
              <a:t>09.02.02</a:t>
            </a:r>
            <a:endParaRPr lang="ru-RU" altLang="ru-RU" sz="2800" dirty="0"/>
          </a:p>
          <a:p>
            <a:r>
              <a:rPr lang="ru-RU" altLang="ru-RU" sz="2800" b="1" dirty="0"/>
              <a:t>44.02.02</a:t>
            </a:r>
            <a:endParaRPr lang="ru-RU" altLang="ru-RU" sz="2800" dirty="0"/>
          </a:p>
          <a:p>
            <a:r>
              <a:rPr lang="ru-RU" altLang="ru-RU" sz="2800" b="1" dirty="0"/>
              <a:t>15.02.08</a:t>
            </a:r>
            <a:endParaRPr lang="ru-RU" altLang="ru-RU" sz="2800" dirty="0"/>
          </a:p>
          <a:p>
            <a:r>
              <a:rPr lang="ru-RU" altLang="ru-RU" sz="2800" b="1" dirty="0"/>
              <a:t>31.02.01</a:t>
            </a:r>
            <a:endParaRPr lang="ru-RU" altLang="ru-RU" sz="2800" dirty="0"/>
          </a:p>
          <a:p>
            <a:endParaRPr lang="ru-RU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36E041C-955F-D488-1501-96D3F3D59A9B}"/>
              </a:ext>
            </a:extLst>
          </p:cNvPr>
          <p:cNvSpPr/>
          <p:nvPr/>
        </p:nvSpPr>
        <p:spPr>
          <a:xfrm>
            <a:off x="6803136" y="3801136"/>
            <a:ext cx="12455485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1"/>
                </a:solidFill>
              </a:rPr>
              <a:t>Наименование образовательной программы</a:t>
            </a:r>
            <a:endParaRPr lang="ru-RU" altLang="ru-RU" sz="2800" dirty="0">
              <a:solidFill>
                <a:schemeClr val="accent1"/>
              </a:solidFill>
            </a:endParaRPr>
          </a:p>
          <a:p>
            <a:r>
              <a:rPr lang="ru-RU" altLang="ru-RU" sz="2800" b="1" dirty="0"/>
              <a:t>Программирование в компьютерных системах</a:t>
            </a:r>
            <a:endParaRPr lang="ru-RU" altLang="ru-RU" sz="2800" dirty="0"/>
          </a:p>
          <a:p>
            <a:r>
              <a:rPr lang="ru-RU" altLang="ru-RU" sz="2800" b="1" dirty="0"/>
              <a:t>Экономика и бухгалтерский учет (по отраслям)</a:t>
            </a:r>
            <a:endParaRPr lang="ru-RU" altLang="ru-RU" sz="2800" dirty="0"/>
          </a:p>
          <a:p>
            <a:r>
              <a:rPr lang="ru-RU" altLang="ru-RU" sz="2800" b="1" dirty="0"/>
              <a:t>Медицинский массаж (для обучения лиц с ОВЗ по зрению)</a:t>
            </a:r>
            <a:endParaRPr lang="ru-RU" altLang="ru-RU" sz="2800" dirty="0"/>
          </a:p>
          <a:p>
            <a:r>
              <a:rPr lang="ru-RU" altLang="ru-RU" sz="2800" b="1" dirty="0"/>
              <a:t>Повар, кондитер</a:t>
            </a:r>
            <a:endParaRPr lang="ru-RU" altLang="ru-RU" sz="2800" dirty="0"/>
          </a:p>
          <a:p>
            <a:r>
              <a:rPr lang="ru-RU" altLang="ru-RU" sz="2800" b="1" dirty="0"/>
              <a:t>Сестринское дело</a:t>
            </a:r>
            <a:endParaRPr lang="ru-RU" altLang="ru-RU" sz="2800" dirty="0"/>
          </a:p>
          <a:p>
            <a:r>
              <a:rPr lang="ru-RU" altLang="ru-RU" sz="2800" b="1" dirty="0"/>
              <a:t>Мастер по обработке цифровой информации</a:t>
            </a:r>
            <a:endParaRPr lang="ru-RU" altLang="ru-RU" sz="2800" dirty="0"/>
          </a:p>
          <a:p>
            <a:r>
              <a:rPr lang="ru-RU" altLang="ru-RU" sz="2800" b="1" dirty="0"/>
              <a:t>Прикладная информатика (по отраслям)</a:t>
            </a:r>
            <a:endParaRPr lang="ru-RU" altLang="ru-RU" sz="2800" dirty="0"/>
          </a:p>
          <a:p>
            <a:r>
              <a:rPr lang="ru-RU" altLang="ru-RU" sz="2800" b="1" dirty="0"/>
              <a:t>Техническое обслуживание и ремонт </a:t>
            </a:r>
            <a:r>
              <a:rPr lang="ru-RU" altLang="ru-RU" sz="2800" b="1" dirty="0" err="1"/>
              <a:t>ав</a:t>
            </a:r>
            <a:r>
              <a:rPr lang="ru-RU" altLang="ru-RU" sz="2800" b="1" dirty="0"/>
              <a:t>-го транспорта</a:t>
            </a:r>
            <a:endParaRPr lang="ru-RU" altLang="ru-RU" sz="2800" dirty="0"/>
          </a:p>
          <a:p>
            <a:r>
              <a:rPr lang="ru-RU" altLang="ru-RU" sz="2800" b="1" dirty="0"/>
              <a:t>Право и организация социального обеспечения</a:t>
            </a:r>
            <a:endParaRPr lang="ru-RU" altLang="ru-RU" sz="2800" dirty="0"/>
          </a:p>
          <a:p>
            <a:r>
              <a:rPr lang="ru-RU" altLang="ru-RU" sz="2800" b="1" dirty="0"/>
              <a:t>Информационные системы (по отраслям)</a:t>
            </a:r>
            <a:endParaRPr lang="ru-RU" altLang="ru-RU" sz="2800" dirty="0"/>
          </a:p>
          <a:p>
            <a:r>
              <a:rPr lang="ru-RU" altLang="ru-RU" sz="2800" b="1" dirty="0"/>
              <a:t>Коммерция (по отраслям)</a:t>
            </a:r>
            <a:endParaRPr lang="ru-RU" altLang="ru-RU" sz="2800" dirty="0"/>
          </a:p>
          <a:p>
            <a:r>
              <a:rPr lang="ru-RU" altLang="ru-RU" sz="2800" b="1" dirty="0"/>
              <a:t>Технология продукции общественного питания</a:t>
            </a:r>
            <a:endParaRPr lang="ru-RU" altLang="ru-RU" sz="2800" dirty="0"/>
          </a:p>
          <a:p>
            <a:r>
              <a:rPr lang="ru-RU" altLang="ru-RU" sz="2800" b="1" dirty="0"/>
              <a:t>Автомеханик</a:t>
            </a:r>
            <a:endParaRPr lang="ru-RU" altLang="ru-RU" sz="2800" dirty="0"/>
          </a:p>
          <a:p>
            <a:r>
              <a:rPr lang="ru-RU" altLang="ru-RU" sz="2800" b="1" dirty="0"/>
              <a:t>Мастер отделочных строительных работ</a:t>
            </a:r>
            <a:endParaRPr lang="ru-RU" altLang="ru-RU" sz="2800" dirty="0"/>
          </a:p>
          <a:p>
            <a:r>
              <a:rPr lang="ru-RU" altLang="ru-RU" sz="2800" b="1" dirty="0"/>
              <a:t>Компьютерные системы и комплексы</a:t>
            </a:r>
            <a:endParaRPr lang="ru-RU" altLang="ru-RU" sz="2800" dirty="0"/>
          </a:p>
          <a:p>
            <a:r>
              <a:rPr lang="ru-RU" altLang="ru-RU" sz="2800" b="1" dirty="0"/>
              <a:t>Дизайн (по отраслям)</a:t>
            </a:r>
            <a:endParaRPr lang="ru-RU" altLang="ru-RU" sz="2800" dirty="0"/>
          </a:p>
          <a:p>
            <a:r>
              <a:rPr lang="ru-RU" altLang="ru-RU" sz="2800" b="1" dirty="0"/>
              <a:t>Дошкольное образование</a:t>
            </a:r>
            <a:endParaRPr lang="ru-RU" altLang="ru-RU" sz="2800" dirty="0"/>
          </a:p>
          <a:p>
            <a:r>
              <a:rPr lang="ru-RU" altLang="ru-RU" sz="2800" b="1" dirty="0"/>
              <a:t>Компьютерные сети</a:t>
            </a:r>
            <a:endParaRPr lang="ru-RU" altLang="ru-RU" sz="2800" dirty="0"/>
          </a:p>
          <a:p>
            <a:r>
              <a:rPr lang="ru-RU" altLang="ru-RU" sz="2800" b="1" dirty="0"/>
              <a:t>Преподавание в начальных классах</a:t>
            </a:r>
            <a:endParaRPr lang="ru-RU" altLang="ru-RU" sz="2800" dirty="0"/>
          </a:p>
          <a:p>
            <a:r>
              <a:rPr lang="ru-RU" altLang="ru-RU" sz="2800" b="1" dirty="0"/>
              <a:t>Технология машиностроения</a:t>
            </a:r>
            <a:endParaRPr lang="ru-RU" altLang="ru-RU" sz="2800" dirty="0"/>
          </a:p>
          <a:p>
            <a:r>
              <a:rPr lang="ru-RU" altLang="ru-RU" sz="2800" b="1" dirty="0"/>
              <a:t>Лечебное дело</a:t>
            </a:r>
            <a:endParaRPr lang="ru-RU" altLang="ru-RU" sz="2800" dirty="0"/>
          </a:p>
          <a:p>
            <a:pPr marL="342900" indent="-342900">
              <a:buFont typeface="Wingdings" charset="2"/>
              <a:buChar char="Ø"/>
            </a:pPr>
            <a:endParaRPr lang="ru-RU" sz="2800" dirty="0">
              <a:solidFill>
                <a:prstClr val="black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863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DCC79-235A-FE4E-97FE-C98B9DD05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0F353B4-903F-5FF2-612C-0BEFE0832764}"/>
              </a:ext>
            </a:extLst>
          </p:cNvPr>
          <p:cNvSpPr/>
          <p:nvPr/>
        </p:nvSpPr>
        <p:spPr>
          <a:xfrm>
            <a:off x="6711696" y="4809744"/>
            <a:ext cx="4782704" cy="2629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endParaRPr lang="en-US" sz="6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8991C6E-E230-4C98-F170-FEC63AA39959}"/>
              </a:ext>
            </a:extLst>
          </p:cNvPr>
          <p:cNvSpPr/>
          <p:nvPr/>
        </p:nvSpPr>
        <p:spPr>
          <a:xfrm>
            <a:off x="1495696" y="2566264"/>
            <a:ext cx="9713171" cy="8525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00"/>
              </a:lnSpc>
            </a:pPr>
            <a:endParaRPr lang="ru-RU" sz="3400" dirty="0">
              <a:solidFill>
                <a:srgbClr val="060606">
                  <a:alpha val="100000"/>
                </a:srgbClr>
              </a:solidFill>
              <a:latin typeface="Cygre Regular" pitchFamily="34" charset="0"/>
              <a:ea typeface="Cygre Regular" pitchFamily="34" charset="-122"/>
              <a:cs typeface="Cygre Regular" pitchFamily="34" charset="-120"/>
            </a:endParaRPr>
          </a:p>
        </p:txBody>
      </p:sp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DF092867-6C05-1E06-7576-772DF6F28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4378" y="10519668"/>
            <a:ext cx="2149472" cy="31963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5D94EBE-4C3D-A89E-AAB2-020F61513716}"/>
              </a:ext>
            </a:extLst>
          </p:cNvPr>
          <p:cNvGrpSpPr/>
          <p:nvPr/>
        </p:nvGrpSpPr>
        <p:grpSpPr>
          <a:xfrm>
            <a:off x="18785648" y="0"/>
            <a:ext cx="5601400" cy="13716000"/>
            <a:chOff x="18785648" y="0"/>
            <a:chExt cx="5601400" cy="13716000"/>
          </a:xfrm>
        </p:grpSpPr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B7503D07-0610-F5CB-4DA3-69446FE2A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65849" y="2048092"/>
              <a:ext cx="2620341" cy="11667908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6C274DE3-ED2E-3BC7-2810-12D70C1B8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24151" y="0"/>
              <a:ext cx="2934067" cy="13716000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54B22870-A8AC-9014-094E-E84182FD2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80293" y="4528902"/>
              <a:ext cx="826739" cy="9187098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9C98B605-ADC1-ECB2-F737-47CA751C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741657" y="6198431"/>
              <a:ext cx="826739" cy="7517569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9E5C56A8-C837-446D-27E0-E63264D91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780293" y="4079435"/>
              <a:ext cx="826739" cy="7901558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B32F69A0-7A9E-14D5-AE1D-62064C684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1741658" y="4073444"/>
              <a:ext cx="826739" cy="7901558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E260A5CD-A444-FA67-9CE7-38B9A2292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741658" y="2283408"/>
              <a:ext cx="826739" cy="7681931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F01968A3-EBF3-1849-6524-505872C63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4056131" y="0"/>
              <a:ext cx="330917" cy="13716000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38CB5EF4-E2F1-F86A-2C53-2EAF64041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2811463" y="0"/>
              <a:ext cx="1575585" cy="13716000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9F421800-2E9B-8840-87C5-083A84F12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2811464" y="826957"/>
              <a:ext cx="742617" cy="3165779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51DE6C84-D4C5-E1A3-D6A3-2E6B86247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2846018" y="2066199"/>
              <a:ext cx="739442" cy="11649801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0E2E30C2-3BAE-5D8B-F567-0D88BBE94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2811464" y="1982887"/>
              <a:ext cx="739442" cy="1173311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6E30B10D-A739-4BFD-F03D-B227A8CD9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3637762" y="3826111"/>
              <a:ext cx="742617" cy="473825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CD580D4C-7551-9BC7-B9F9-AB2865AF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2877396" y="7439689"/>
              <a:ext cx="739442" cy="6276311"/>
            </a:xfrm>
            <a:prstGeom prst="rect">
              <a:avLst/>
            </a:prstGeom>
          </p:spPr>
        </p:pic>
        <p:pic>
          <p:nvPicPr>
            <p:cNvPr id="25" name="Image 21" descr=" ">
              <a:extLst>
                <a:ext uri="{FF2B5EF4-FFF2-40B4-BE49-F238E27FC236}">
                  <a16:creationId xmlns:a16="http://schemas.microsoft.com/office/drawing/2014/main" id="{03ADE41B-8955-DB08-2CA0-52B6D3FD7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22842709" y="7085614"/>
              <a:ext cx="604073" cy="6630386"/>
            </a:xfrm>
            <a:prstGeom prst="rect">
              <a:avLst/>
            </a:prstGeom>
          </p:spPr>
        </p:pic>
        <p:pic>
          <p:nvPicPr>
            <p:cNvPr id="27" name="Image 23" descr=" ">
              <a:extLst>
                <a:ext uri="{FF2B5EF4-FFF2-40B4-BE49-F238E27FC236}">
                  <a16:creationId xmlns:a16="http://schemas.microsoft.com/office/drawing/2014/main" id="{D13E95F8-89F4-B900-1CAE-4F47AED44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8785648" y="10440169"/>
              <a:ext cx="2149472" cy="3275831"/>
            </a:xfrm>
            <a:prstGeom prst="rect">
              <a:avLst/>
            </a:prstGeom>
          </p:spPr>
        </p:pic>
        <p:pic>
          <p:nvPicPr>
            <p:cNvPr id="28" name="Image 24" descr=" ">
              <a:extLst>
                <a:ext uri="{FF2B5EF4-FFF2-40B4-BE49-F238E27FC236}">
                  <a16:creationId xmlns:a16="http://schemas.microsoft.com/office/drawing/2014/main" id="{CB7B7939-4422-2A41-FC0C-8E5865C15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576857" y="4157042"/>
              <a:ext cx="1206364" cy="9558958"/>
            </a:xfrm>
            <a:prstGeom prst="rect">
              <a:avLst/>
            </a:prstGeom>
          </p:spPr>
        </p:pic>
        <p:pic>
          <p:nvPicPr>
            <p:cNvPr id="29" name="Image 25" descr=" ">
              <a:extLst>
                <a:ext uri="{FF2B5EF4-FFF2-40B4-BE49-F238E27FC236}">
                  <a16:creationId xmlns:a16="http://schemas.microsoft.com/office/drawing/2014/main" id="{A098CAFE-D79C-8AA8-D539-681D233E0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520486" y="4073432"/>
              <a:ext cx="1206364" cy="9642568"/>
            </a:xfrm>
            <a:prstGeom prst="rect">
              <a:avLst/>
            </a:prstGeom>
          </p:spPr>
        </p:pic>
        <p:pic>
          <p:nvPicPr>
            <p:cNvPr id="30" name="Image 26" descr=" ">
              <a:extLst>
                <a:ext uri="{FF2B5EF4-FFF2-40B4-BE49-F238E27FC236}">
                  <a16:creationId xmlns:a16="http://schemas.microsoft.com/office/drawing/2014/main" id="{0CC3E502-1C53-1B88-807B-B814DF040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576855" y="5881563"/>
              <a:ext cx="1206364" cy="7834437"/>
            </a:xfrm>
            <a:prstGeom prst="rect">
              <a:avLst/>
            </a:prstGeom>
          </p:spPr>
        </p:pic>
        <p:pic>
          <p:nvPicPr>
            <p:cNvPr id="31" name="Image 27" descr=" ">
              <a:extLst>
                <a:ext uri="{FF2B5EF4-FFF2-40B4-BE49-F238E27FC236}">
                  <a16:creationId xmlns:a16="http://schemas.microsoft.com/office/drawing/2014/main" id="{97D90216-9C4C-A1A8-8802-BF878C0A6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520484" y="5892012"/>
              <a:ext cx="1206364" cy="7823988"/>
            </a:xfrm>
            <a:prstGeom prst="rect">
              <a:avLst/>
            </a:prstGeom>
          </p:spPr>
        </p:pic>
        <p:pic>
          <p:nvPicPr>
            <p:cNvPr id="32" name="Image 28" descr=" ">
              <a:extLst>
                <a:ext uri="{FF2B5EF4-FFF2-40B4-BE49-F238E27FC236}">
                  <a16:creationId xmlns:a16="http://schemas.microsoft.com/office/drawing/2014/main" id="{06427328-A179-ADFE-346B-ED553B20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21547820" y="3763330"/>
              <a:ext cx="2839228" cy="9952670"/>
            </a:xfrm>
            <a:prstGeom prst="rect">
              <a:avLst/>
            </a:prstGeom>
          </p:spPr>
        </p:pic>
      </p:grpSp>
      <p:pic>
        <p:nvPicPr>
          <p:cNvPr id="39" name="Image 35" descr=" ">
            <a:extLst>
              <a:ext uri="{FF2B5EF4-FFF2-40B4-BE49-F238E27FC236}">
                <a16:creationId xmlns:a16="http://schemas.microsoft.com/office/drawing/2014/main" id="{5BD21F22-432F-425E-E4EB-D1E2E82F0DB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19927" y="-53530500"/>
            <a:ext cx="0" cy="0"/>
          </a:xfrm>
          <a:prstGeom prst="rect">
            <a:avLst/>
          </a:prstGeom>
        </p:spPr>
      </p:pic>
      <p:pic>
        <p:nvPicPr>
          <p:cNvPr id="40" name="Image 36" descr=" ">
            <a:extLst>
              <a:ext uri="{FF2B5EF4-FFF2-40B4-BE49-F238E27FC236}">
                <a16:creationId xmlns:a16="http://schemas.microsoft.com/office/drawing/2014/main" id="{3E9E11A1-02FF-D19C-80EC-682CFEA8EAE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57457" y="660400"/>
            <a:ext cx="1092340" cy="1092206"/>
          </a:xfrm>
          <a:prstGeom prst="rect">
            <a:avLst/>
          </a:prstGeom>
        </p:spPr>
      </p:pic>
      <p:pic>
        <p:nvPicPr>
          <p:cNvPr id="41" name="Image 37" descr=" ">
            <a:extLst>
              <a:ext uri="{FF2B5EF4-FFF2-40B4-BE49-F238E27FC236}">
                <a16:creationId xmlns:a16="http://schemas.microsoft.com/office/drawing/2014/main" id="{579ED2FD-7579-413F-F1F2-9353F5B6808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95696" y="827633"/>
            <a:ext cx="646147" cy="924979"/>
          </a:xfrm>
          <a:prstGeom prst="rect">
            <a:avLst/>
          </a:prstGeom>
        </p:spPr>
      </p:pic>
      <p:sp>
        <p:nvSpPr>
          <p:cNvPr id="42" name="Shape 2">
            <a:extLst>
              <a:ext uri="{FF2B5EF4-FFF2-40B4-BE49-F238E27FC236}">
                <a16:creationId xmlns:a16="http://schemas.microsoft.com/office/drawing/2014/main" id="{6AE5E15D-13B1-9998-DA32-B538FCECF0DA}"/>
              </a:ext>
            </a:extLst>
          </p:cNvPr>
          <p:cNvSpPr/>
          <p:nvPr/>
        </p:nvSpPr>
        <p:spPr>
          <a:xfrm>
            <a:off x="2141844" y="2409846"/>
            <a:ext cx="15858628" cy="10179827"/>
          </a:xfrm>
          <a:prstGeom prst="roundRect">
            <a:avLst>
              <a:gd name="adj" fmla="val 6615"/>
            </a:avLst>
          </a:prstGeom>
          <a:solidFill>
            <a:srgbClr val="0A37EC">
              <a:alpha val="100000"/>
            </a:srgbClr>
          </a:solidFill>
          <a:ln/>
          <a:effectLst>
            <a:outerShdw blurRad="50800" dist="50800" dir="5400000" algn="bl" rotWithShape="0">
              <a:srgbClr val="000000">
                <a:alpha val="25000"/>
              </a:srgbClr>
            </a:outerShdw>
          </a:effectLst>
        </p:spPr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E7F24F-42F5-51A0-4499-FE1C15FE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56" y="3763330"/>
            <a:ext cx="12547811" cy="738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669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2693</Words>
  <Application>Microsoft Office PowerPoint</Application>
  <PresentationFormat>Произвольный</PresentationFormat>
  <Paragraphs>289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Cygre Bold</vt:lpstr>
      <vt:lpstr>Cygre Regular</vt:lpstr>
      <vt:lpstr>Segoe UI</vt:lpstr>
      <vt:lpstr>Segoe UI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78</cp:revision>
  <cp:lastPrinted>2025-10-29T04:28:59Z</cp:lastPrinted>
  <dcterms:created xsi:type="dcterms:W3CDTF">2025-05-28T11:43:39Z</dcterms:created>
  <dcterms:modified xsi:type="dcterms:W3CDTF">2025-11-19T16:19:25Z</dcterms:modified>
</cp:coreProperties>
</file>