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6" r:id="rId1"/>
    <p:sldMasterId id="2147483871" r:id="rId2"/>
    <p:sldMasterId id="2147483883" r:id="rId3"/>
  </p:sldMasterIdLst>
  <p:notesMasterIdLst>
    <p:notesMasterId r:id="rId25"/>
  </p:notesMasterIdLst>
  <p:sldIdLst>
    <p:sldId id="322" r:id="rId4"/>
    <p:sldId id="401" r:id="rId5"/>
    <p:sldId id="452" r:id="rId6"/>
    <p:sldId id="453" r:id="rId7"/>
    <p:sldId id="448" r:id="rId8"/>
    <p:sldId id="430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9" r:id="rId21"/>
    <p:sldId id="450" r:id="rId22"/>
    <p:sldId id="451" r:id="rId23"/>
    <p:sldId id="454" r:id="rId24"/>
  </p:sldIdLst>
  <p:sldSz cx="9144000" cy="5143500" type="screen16x9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93">
          <p15:clr>
            <a:srgbClr val="A4A3A4"/>
          </p15:clr>
        </p15:guide>
        <p15:guide id="2" orient="horz" pos="295">
          <p15:clr>
            <a:srgbClr val="A4A3A4"/>
          </p15:clr>
        </p15:guide>
        <p15:guide id="3" orient="horz" pos="850">
          <p15:clr>
            <a:srgbClr val="A4A3A4"/>
          </p15:clr>
        </p15:guide>
        <p15:guide id="4" orient="horz" pos="2784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a Russell" initials="MR" lastIdx="7" clrIdx="0"/>
  <p:cmAuthor id="1" name="Laura Wilker" initials="LW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C80"/>
    <a:srgbClr val="0D9C4A"/>
    <a:srgbClr val="013C80"/>
    <a:srgbClr val="F15A22"/>
    <a:srgbClr val="005BAA"/>
    <a:srgbClr val="7F7F7F"/>
    <a:srgbClr val="8DC63F"/>
    <a:srgbClr val="FAA61A"/>
    <a:srgbClr val="D53D20"/>
    <a:srgbClr val="00C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94444" autoAdjust="0"/>
  </p:normalViewPr>
  <p:slideViewPr>
    <p:cSldViewPr showGuides="1">
      <p:cViewPr varScale="1">
        <p:scale>
          <a:sx n="125" d="100"/>
          <a:sy n="125" d="100"/>
        </p:scale>
        <p:origin x="760" y="60"/>
      </p:cViewPr>
      <p:guideLst>
        <p:guide orient="horz" pos="1493"/>
        <p:guide orient="horz" pos="295"/>
        <p:guide orient="horz" pos="850"/>
        <p:guide orient="horz" pos="27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251" y="-58"/>
      </p:cViewPr>
      <p:guideLst>
        <p:guide orient="horz" pos="2928"/>
        <p:guide pos="2208"/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wrap="square" lIns="92486" tIns="46243" rIns="92486" bIns="4624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2CF44F-EFC8-E748-80EB-4ED396B872D8}" type="datetime1">
              <a:rPr lang="en-US"/>
              <a:pPr>
                <a:defRPr/>
              </a:pPr>
              <a:t>8/20/2020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6" tIns="46243" rIns="92486" bIns="4624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wrap="square" lIns="92486" tIns="46243" rIns="92486" bIns="4624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77551F-2C26-5D4E-AA97-F437309E4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57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1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8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9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77551F-2C26-5D4E-AA97-F437309E464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9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coa2014rome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ifac.org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c.org/" TargetMode="External"/><Relationship Id="rId2" Type="http://schemas.openxmlformats.org/officeDocument/2006/relationships/hyperlink" Target="http://www.wcoa2014rome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fac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776"/>
              </a:spcBef>
              <a:defRPr/>
            </a:lvl2pPr>
            <a:lvl3pPr>
              <a:spcBef>
                <a:spcPts val="776"/>
              </a:spcBef>
              <a:defRPr/>
            </a:lvl3pPr>
            <a:lvl4pPr>
              <a:spcBef>
                <a:spcPts val="776"/>
              </a:spcBef>
              <a:defRPr/>
            </a:lvl4pPr>
            <a:lvl5pPr>
              <a:spcBef>
                <a:spcPts val="776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381000" y="57150"/>
            <a:ext cx="2667000" cy="17145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61930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755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254972" y="3562350"/>
            <a:ext cx="281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2"/>
              </a:rPr>
              <a:t>www.wcoa2014rome.com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023366"/>
            <a:ext cx="2743200" cy="1700784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 flipH="1">
            <a:off x="381000" y="4572000"/>
            <a:ext cx="8763000" cy="46038"/>
          </a:xfrm>
          <a:prstGeom prst="rect">
            <a:avLst/>
          </a:prstGeom>
          <a:gradFill rotWithShape="1">
            <a:gsLst>
              <a:gs pos="0">
                <a:srgbClr val="D53D20"/>
              </a:gs>
              <a:gs pos="999">
                <a:srgbClr val="D53D20"/>
              </a:gs>
              <a:gs pos="100000">
                <a:srgbClr val="E58D2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15068" y="2876550"/>
            <a:ext cx="471386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600" kern="300" dirty="0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you in Rome in November 2014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33800" y="4171950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2">
                    <a:lumMod val="65000"/>
                    <a:lumOff val="35000"/>
                  </a:schemeClr>
                </a:solidFill>
                <a:hlinkClick r:id="rId4"/>
              </a:rPr>
              <a:t>www.ifac.org</a:t>
            </a:r>
            <a:endParaRPr lang="en-US" sz="1800" b="0" u="sng" kern="12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027982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85FCD58-8E21-43C5-AA6C-76166919D1B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CD01A7-BFCF-4F26-837F-9234DB208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3175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85FCD58-8E21-43C5-AA6C-76166919D1B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CD01A7-BFCF-4F26-837F-9234DB208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0801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85FCD58-8E21-43C5-AA6C-76166919D1B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CD01A7-BFCF-4F26-837F-9234DB208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8930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85FCD58-8E21-43C5-AA6C-76166919D1B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CD01A7-BFCF-4F26-837F-9234DB208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0236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85FCD58-8E21-43C5-AA6C-76166919D1B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CD01A7-BFCF-4F26-837F-9234DB208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2514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85FCD58-8E21-43C5-AA6C-76166919D1B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CD01A7-BFCF-4F26-837F-9234DB208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540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85FCD58-8E21-43C5-AA6C-76166919D1B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CD01A7-BFCF-4F26-837F-9234DB208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3903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85FCD58-8E21-43C5-AA6C-76166919D1B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CD01A7-BFCF-4F26-837F-9234DB208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7676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85FCD58-8E21-43C5-AA6C-76166919D1B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CD01A7-BFCF-4F26-837F-9234DB208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743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78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85FCD58-8E21-43C5-AA6C-76166919D1B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CD01A7-BFCF-4F26-837F-9234DB208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5198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85FCD58-8E21-43C5-AA6C-76166919D1BA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CD01A7-BFCF-4F26-837F-9234DB208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99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165174" y="3323451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2"/>
              </a:rPr>
              <a:t>www.wcoa2014rome.com</a:t>
            </a:r>
            <a:endParaRPr lang="en-US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215069" y="2580502"/>
            <a:ext cx="471386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b="1" kern="300" dirty="0">
                <a:solidFill>
                  <a:srgbClr val="013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you join</a:t>
            </a:r>
            <a:r>
              <a:rPr lang="en-US" sz="1800" b="1" kern="300" baseline="0" dirty="0">
                <a:solidFill>
                  <a:srgbClr val="013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global accountancy community in Rome in November 2014?</a:t>
            </a:r>
            <a:endParaRPr lang="en-US" sz="1800" b="1" kern="300" dirty="0">
              <a:solidFill>
                <a:srgbClr val="013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25611" y="3780651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2">
                    <a:lumMod val="65000"/>
                    <a:lumOff val="35000"/>
                  </a:schemeClr>
                </a:solidFill>
                <a:hlinkClick r:id="rId3"/>
              </a:rPr>
              <a:t>www.ifac.org</a:t>
            </a:r>
            <a:endParaRPr lang="en-US" sz="1800" b="0" u="sng" kern="12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 flipH="1">
            <a:off x="384176" y="4572000"/>
            <a:ext cx="8759825" cy="34529"/>
          </a:xfrm>
          <a:prstGeom prst="rect">
            <a:avLst/>
          </a:prstGeom>
          <a:gradFill rotWithShape="1">
            <a:gsLst>
              <a:gs pos="0">
                <a:srgbClr val="F15A22"/>
              </a:gs>
              <a:gs pos="100000">
                <a:srgbClr val="FAA61A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4" y="4712781"/>
            <a:ext cx="1012584" cy="3303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18566"/>
            <a:ext cx="2743200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1622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6239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8835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8566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2729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0800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7836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7076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078"/>
            <a:ext cx="5791200" cy="481012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9374"/>
            <a:ext cx="5111750" cy="30702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6" y="1349377"/>
            <a:ext cx="3084513" cy="30702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068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7651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8023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543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9045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6" y="3305177"/>
            <a:ext cx="8113713" cy="102155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6" y="2180035"/>
            <a:ext cx="8113713" cy="1125140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02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9375"/>
            <a:ext cx="4114800" cy="3070225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9375"/>
            <a:ext cx="4114800" cy="30702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40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381000" y="137160"/>
            <a:ext cx="2667000" cy="17145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8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40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81000" y="137160"/>
            <a:ext cx="2667000" cy="17145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9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91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349375"/>
            <a:ext cx="8458200" cy="307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291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825610" y="3829050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65000"/>
                    <a:lumOff val="35000"/>
                  </a:schemeClr>
                </a:solidFill>
                <a:hlinkClick r:id="rId2"/>
              </a:rPr>
              <a:t>www.ifac.org</a:t>
            </a:r>
            <a:endParaRPr lang="en-US" sz="1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70" y="1613535"/>
            <a:ext cx="2651261" cy="86487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 flipH="1">
            <a:off x="381000" y="4572000"/>
            <a:ext cx="8763000" cy="46038"/>
          </a:xfrm>
          <a:prstGeom prst="rect">
            <a:avLst/>
          </a:prstGeom>
          <a:gradFill rotWithShape="1">
            <a:gsLst>
              <a:gs pos="0">
                <a:srgbClr val="D53D20"/>
              </a:gs>
              <a:gs pos="999">
                <a:srgbClr val="D53D20"/>
              </a:gs>
              <a:gs pos="100000">
                <a:srgbClr val="E58D2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1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" y="1735"/>
            <a:ext cx="9140971" cy="12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 flipH="1">
            <a:off x="381000" y="4572000"/>
            <a:ext cx="8763000" cy="46038"/>
          </a:xfrm>
          <a:prstGeom prst="rect">
            <a:avLst/>
          </a:prstGeom>
          <a:gradFill rotWithShape="1">
            <a:gsLst>
              <a:gs pos="0">
                <a:srgbClr val="D53D20"/>
              </a:gs>
              <a:gs pos="999">
                <a:srgbClr val="D53D20"/>
              </a:gs>
              <a:gs pos="100000">
                <a:srgbClr val="E58D2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61930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5876"/>
            <a:ext cx="8458200" cy="30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424616" y="4824412"/>
            <a:ext cx="241458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en-US" sz="800" dirty="0">
                <a:solidFill>
                  <a:schemeClr val="bg2"/>
                </a:solidFill>
                <a:cs typeface="MS PGothic" charset="0"/>
              </a:rPr>
              <a:t>Page </a:t>
            </a:r>
            <a:fld id="{95158037-59F0-9C4B-B231-1C776117AADA}" type="slidenum">
              <a:rPr lang="en-US" sz="800" smtClean="0">
                <a:solidFill>
                  <a:schemeClr val="bg2"/>
                </a:solidFill>
              </a:rPr>
              <a:pPr algn="r">
                <a:defRPr/>
              </a:pPr>
              <a:t>‹#›</a:t>
            </a:fld>
            <a:r>
              <a:rPr lang="en-US" sz="800" dirty="0">
                <a:solidFill>
                  <a:schemeClr val="bg2"/>
                </a:solidFill>
                <a:cs typeface="MS PGothic" charset="0"/>
              </a:rPr>
              <a:t>  |  Confidential and Proprietary Information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0787"/>
            <a:ext cx="1037844" cy="338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45" r:id="rId2"/>
    <p:sldLayoutId id="2147483846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44" r:id="rId9"/>
    <p:sldLayoutId id="2147483896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ts val="776"/>
        </a:spcBef>
        <a:spcAft>
          <a:spcPct val="0"/>
        </a:spcAft>
        <a:buChar char="•"/>
        <a:defRPr sz="24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ＭＳ Ｐゴシック" charset="0"/>
        </a:defRPr>
      </a:lvl1pPr>
      <a:lvl2pPr marL="694944" indent="-347472" algn="l" rtl="0" eaLnBrk="1" fontAlgn="base" hangingPunct="1">
        <a:spcBef>
          <a:spcPts val="776"/>
        </a:spcBef>
        <a:spcAft>
          <a:spcPct val="0"/>
        </a:spcAft>
        <a:buChar char="–"/>
        <a:defRPr sz="20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2pPr>
      <a:lvl3pPr marL="1042416" indent="-347472" algn="l" rtl="0" eaLnBrk="1" fontAlgn="base" hangingPunct="1">
        <a:spcBef>
          <a:spcPts val="776"/>
        </a:spcBef>
        <a:spcAft>
          <a:spcPct val="0"/>
        </a:spcAft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3pPr>
      <a:lvl4pPr marL="1389888" indent="-347472" algn="l" rtl="0" eaLnBrk="1" fontAlgn="base" hangingPunct="1">
        <a:spcBef>
          <a:spcPts val="776"/>
        </a:spcBef>
        <a:spcAft>
          <a:spcPct val="0"/>
        </a:spcAft>
        <a:buChar char="–"/>
        <a:defRPr sz="16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4pPr>
      <a:lvl5pPr marL="1737360" indent="-347472" algn="l" rtl="0" eaLnBrk="1" fontAlgn="base" hangingPunct="1">
        <a:spcBef>
          <a:spcPts val="776"/>
        </a:spcBef>
        <a:spcAft>
          <a:spcPct val="0"/>
        </a:spcAft>
        <a:buChar char="»"/>
        <a:defRPr sz="1400">
          <a:solidFill>
            <a:schemeClr val="tx2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" y="1657350"/>
            <a:ext cx="914097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05000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 noGrp="1"/>
          </p:cNvSpPr>
          <p:nvPr userDrawn="1"/>
        </p:nvSpPr>
        <p:spPr bwMode="auto">
          <a:xfrm>
            <a:off x="6424616" y="4824413"/>
            <a:ext cx="241458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en-US" sz="800" dirty="0">
                <a:solidFill>
                  <a:schemeClr val="bg2"/>
                </a:solidFill>
                <a:cs typeface="MS PGothic" charset="0"/>
              </a:rPr>
              <a:t>Page </a:t>
            </a:r>
            <a:fld id="{41928ED7-8D55-554E-B60F-E2DEEC864B48}" type="slidenum">
              <a:rPr lang="en-US" sz="800" smtClean="0">
                <a:solidFill>
                  <a:schemeClr val="bg2"/>
                </a:solidFill>
              </a:rPr>
              <a:pPr algn="r">
                <a:defRPr/>
              </a:pPr>
              <a:t>‹#›</a:t>
            </a:fld>
            <a:r>
              <a:rPr lang="en-US" sz="800" dirty="0">
                <a:solidFill>
                  <a:schemeClr val="bg2"/>
                </a:solidFill>
                <a:cs typeface="MS PGothic" charset="0"/>
              </a:rPr>
              <a:t>  |  Confidential and Proprietary Information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 flipH="1">
            <a:off x="384178" y="4572001"/>
            <a:ext cx="8759825" cy="34529"/>
          </a:xfrm>
          <a:prstGeom prst="rect">
            <a:avLst/>
          </a:prstGeom>
          <a:gradFill rotWithShape="1">
            <a:gsLst>
              <a:gs pos="0">
                <a:srgbClr val="F15A22"/>
              </a:gs>
              <a:gs pos="100000">
                <a:srgbClr val="FAA61A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6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5CAB-55EA-4FB2-9B73-ECFCE660407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6C31-B41F-4FB2-A1CE-FF73D6744C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2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781550"/>
            <a:ext cx="8458200" cy="1102519"/>
          </a:xfrm>
        </p:spPr>
        <p:txBody>
          <a:bodyPr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 by Eurasian Institute of Certified Public Accountants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 Институт сертифицированных публичных бухгалтеров</a:t>
            </a:r>
            <a:r>
              <a: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Москва, 2020.</a:t>
            </a:r>
            <a:br>
              <a:rPr lang="ru-RU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612437"/>
          </a:xfrm>
        </p:spPr>
        <p:txBody>
          <a:bodyPr/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ВОПРОСЫ ТРУДОУСТРОЙСТВА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27" y="802624"/>
            <a:ext cx="3245745" cy="11273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219075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Институт Сертифицированных Публичных Бухгалтеров </a:t>
            </a:r>
            <a:br>
              <a:rPr lang="en-US" sz="18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en-US" sz="1800" b="1" dirty="0">
                <a:solidFill>
                  <a:schemeClr val="tx2"/>
                </a:solidFill>
                <a:latin typeface="Arial Narrow" panose="020B0606020202030204" pitchFamily="34" charset="0"/>
              </a:rPr>
              <a:t>(EICPA Russia)</a:t>
            </a:r>
            <a:endParaRPr lang="ru-RU" sz="1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33600" y="3867150"/>
            <a:ext cx="7010400" cy="91723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Бернацкая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Ольга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Директор по работе с персоналом и членами Ассоциации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91385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763000" cy="3505200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57 ТК РФ:</a:t>
            </a:r>
          </a:p>
          <a:p>
            <a:pPr>
              <a:buNone/>
            </a:pPr>
            <a:r>
              <a:rPr lang="ru-RU" sz="1000" dirty="0">
                <a:solidFill>
                  <a:srgbClr val="003C80"/>
                </a:solidFill>
              </a:rPr>
              <a:t> </a:t>
            </a:r>
            <a:r>
              <a:rPr lang="ru-RU" sz="1200" b="1" i="1" u="sng" dirty="0">
                <a:solidFill>
                  <a:srgbClr val="003C80"/>
                </a:solidFill>
              </a:rPr>
              <a:t>Обязательные условия трудового договора:</a:t>
            </a:r>
          </a:p>
          <a:p>
            <a:pPr marL="228600" indent="-228600">
              <a:buNone/>
            </a:pPr>
            <a:r>
              <a:rPr lang="ru-RU" sz="1200" b="1" dirty="0"/>
              <a:t>5. режим рабочего времени и времени отдыха </a:t>
            </a:r>
            <a:r>
              <a:rPr lang="ru-RU" sz="1200" dirty="0"/>
              <a:t>(если для данного работника он отличается от общих правил, действующих у данного работодателя);</a:t>
            </a:r>
          </a:p>
          <a:p>
            <a:pPr marL="228600" indent="-228600">
              <a:buNone/>
            </a:pPr>
            <a:r>
              <a:rPr lang="ru-RU" sz="1200" b="1" dirty="0"/>
              <a:t>6.</a:t>
            </a:r>
            <a:r>
              <a:rPr lang="ru-RU" sz="1200" dirty="0"/>
              <a:t> </a:t>
            </a:r>
            <a:r>
              <a:rPr lang="ru-RU" sz="1200" b="1" dirty="0"/>
              <a:t>гарантии и компенсации за работу с вредными и (или) опасными условиями труда</a:t>
            </a:r>
            <a:r>
              <a:rPr lang="ru-RU" sz="1200" dirty="0"/>
              <a:t>, если работник принимается на работу в соответствующих условиях, с указанием характеристик условий труда на рабочем месте;</a:t>
            </a:r>
          </a:p>
          <a:p>
            <a:pPr marL="228600" indent="-228600">
              <a:buNone/>
            </a:pPr>
            <a:r>
              <a:rPr lang="ru-RU" sz="1200" b="1" dirty="0"/>
              <a:t>7. условия, определяющие в необходимых случаях характер работы </a:t>
            </a:r>
            <a:r>
              <a:rPr lang="ru-RU" sz="1200" dirty="0"/>
              <a:t>(подвижной, разъездной, в пути, другой характер работы);</a:t>
            </a:r>
          </a:p>
          <a:p>
            <a:pPr marL="228600" indent="-228600">
              <a:buNone/>
            </a:pPr>
            <a:r>
              <a:rPr lang="ru-RU" sz="1200" b="1" dirty="0"/>
              <a:t>8. условия труда на рабочем месте</a:t>
            </a:r>
            <a:r>
              <a:rPr lang="ru-RU" sz="1200" dirty="0"/>
              <a:t>;</a:t>
            </a:r>
          </a:p>
          <a:p>
            <a:pPr marL="228600" indent="-228600">
              <a:buNone/>
            </a:pPr>
            <a:r>
              <a:rPr lang="ru-RU" sz="1200" b="1" dirty="0"/>
              <a:t>9.</a:t>
            </a:r>
            <a:r>
              <a:rPr lang="ru-RU" sz="1200" dirty="0"/>
              <a:t> </a:t>
            </a:r>
            <a:r>
              <a:rPr lang="ru-RU" sz="1200" b="1" dirty="0"/>
              <a:t>условие об обязательном социальном страховании работника </a:t>
            </a:r>
            <a:r>
              <a:rPr lang="ru-RU" sz="1200" dirty="0"/>
              <a:t>в соответствии с ТК РФ и иными федеральными законами;</a:t>
            </a:r>
          </a:p>
          <a:p>
            <a:pPr marL="228600" indent="-228600">
              <a:buNone/>
            </a:pPr>
            <a:r>
              <a:rPr lang="ru-RU" sz="1200" b="1" dirty="0"/>
              <a:t>10.</a:t>
            </a:r>
            <a:r>
              <a:rPr lang="ru-RU" sz="1200" dirty="0"/>
              <a:t> </a:t>
            </a:r>
            <a:r>
              <a:rPr lang="ru-RU" sz="1200" b="1" dirty="0"/>
              <a:t>другие условия </a:t>
            </a:r>
            <a:r>
              <a:rPr lang="ru-RU" sz="1200" dirty="0"/>
              <a:t>в случаях, предусмотренных трудовым законодательством и иными нормативными правовыми актами, содержащими нормы трудового права.</a:t>
            </a:r>
            <a:endParaRPr lang="ru-RU" sz="1200" b="1" dirty="0"/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Трудовой договор: содержание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763000" cy="4038600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57 ТК РФ:</a:t>
            </a:r>
          </a:p>
          <a:p>
            <a:pPr>
              <a:buNone/>
            </a:pPr>
            <a:r>
              <a:rPr lang="ru-RU" sz="1000" dirty="0">
                <a:solidFill>
                  <a:srgbClr val="003C80"/>
                </a:solidFill>
              </a:rPr>
              <a:t> </a:t>
            </a:r>
            <a:r>
              <a:rPr lang="ru-RU" sz="1200" b="1" i="1" u="sng" dirty="0">
                <a:solidFill>
                  <a:srgbClr val="003C80"/>
                </a:solidFill>
              </a:rPr>
              <a:t>Дополнительные условия трудового договора:     </a:t>
            </a:r>
          </a:p>
          <a:p>
            <a:pPr>
              <a:buFont typeface="+mj-lt"/>
              <a:buAutoNum type="arabicPeriod"/>
            </a:pPr>
            <a:r>
              <a:rPr lang="ru-RU" sz="1200" b="1" dirty="0"/>
              <a:t>об уточнении места работы </a:t>
            </a:r>
            <a:r>
              <a:rPr lang="ru-RU" sz="1200" dirty="0"/>
              <a:t>(с указанием структурного подразделения и его местонахождения) и (или) о рабочем месте;</a:t>
            </a:r>
          </a:p>
          <a:p>
            <a:pPr>
              <a:buFont typeface="+mj-lt"/>
              <a:buAutoNum type="arabicPeriod"/>
            </a:pPr>
            <a:r>
              <a:rPr lang="ru-RU" sz="1200" b="1" dirty="0"/>
              <a:t>об испытании</a:t>
            </a:r>
            <a:r>
              <a:rPr lang="ru-RU" sz="1200" dirty="0"/>
              <a:t>;</a:t>
            </a:r>
          </a:p>
          <a:p>
            <a:pPr>
              <a:buFont typeface="+mj-lt"/>
              <a:buAutoNum type="arabicPeriod"/>
            </a:pPr>
            <a:r>
              <a:rPr lang="ru-RU" sz="1200" b="1" dirty="0"/>
              <a:t>о неразглашении охраняемой законом тайны </a:t>
            </a:r>
            <a:r>
              <a:rPr lang="ru-RU" sz="1200" dirty="0"/>
              <a:t>(государственной, служебной, коммерческой и иной);</a:t>
            </a:r>
          </a:p>
          <a:p>
            <a:pPr>
              <a:buFont typeface="+mj-lt"/>
              <a:buAutoNum type="arabicPeriod"/>
            </a:pPr>
            <a:r>
              <a:rPr lang="ru-RU" sz="1200" b="1" dirty="0"/>
              <a:t>об обязанности работника отработать после обучения не менее установленного договором срока</a:t>
            </a:r>
            <a:r>
              <a:rPr lang="ru-RU" sz="1200" dirty="0"/>
              <a:t>, если обучение проводилось за счет средств работодателя;</a:t>
            </a:r>
          </a:p>
          <a:p>
            <a:pPr>
              <a:buFont typeface="+mj-lt"/>
              <a:buAutoNum type="arabicPeriod"/>
            </a:pPr>
            <a:r>
              <a:rPr lang="ru-RU" sz="1200" b="1" dirty="0"/>
              <a:t>о видах и об условиях дополнительного страхования работника</a:t>
            </a:r>
            <a:r>
              <a:rPr lang="ru-RU" sz="1200" dirty="0"/>
              <a:t>;</a:t>
            </a:r>
          </a:p>
          <a:p>
            <a:pPr>
              <a:buFont typeface="+mj-lt"/>
              <a:buAutoNum type="arabicPeriod"/>
            </a:pPr>
            <a:r>
              <a:rPr lang="ru-RU" sz="1200" b="1" dirty="0"/>
              <a:t>об улучшении социально-бытовых условий работника и членов его семьи;</a:t>
            </a:r>
          </a:p>
          <a:p>
            <a:pPr>
              <a:buFont typeface="+mj-lt"/>
              <a:buAutoNum type="arabicPeriod"/>
            </a:pPr>
            <a:r>
              <a:rPr lang="ru-RU" sz="1200" b="1" dirty="0"/>
              <a:t>об уточнении</a:t>
            </a:r>
            <a:r>
              <a:rPr lang="ru-RU" sz="1200" dirty="0"/>
              <a:t> применительно к условиям работы данного работника </a:t>
            </a:r>
            <a:r>
              <a:rPr lang="ru-RU" sz="1200" b="1" dirty="0"/>
              <a:t>прав и обязанностей работника и работодателя</a:t>
            </a:r>
            <a:r>
              <a:rPr lang="ru-RU" sz="1200" dirty="0"/>
              <a:t>, установленных трудовым законодательством и иными нормативными правовыми актами, содержащими нормы трудового права;</a:t>
            </a:r>
          </a:p>
          <a:p>
            <a:pPr>
              <a:buFont typeface="+mj-lt"/>
              <a:buAutoNum type="arabicPeriod"/>
            </a:pPr>
            <a:r>
              <a:rPr lang="ru-RU" sz="1200" b="1" dirty="0"/>
              <a:t>о дополнительном негосударственном пенсионном обеспечении работника</a:t>
            </a:r>
            <a:r>
              <a:rPr lang="ru-RU" sz="1200" dirty="0"/>
              <a:t>.</a:t>
            </a:r>
          </a:p>
          <a:p>
            <a:pPr marL="0" indent="0" algn="just">
              <a:buNone/>
            </a:pPr>
            <a:r>
              <a:rPr lang="ru-RU" sz="1200" b="1" dirty="0">
                <a:solidFill>
                  <a:srgbClr val="C00000"/>
                </a:solidFill>
              </a:rPr>
              <a:t>ВАЖНО!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дополнительные условия, не должны ухудшать положение работника по сравнению с установленным трудовым законодательством и иными НПА, содержащими нормы трудового права, коллективным договором, соглашениями, ЛНА</a:t>
            </a: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4572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Трудовой договор: содержание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763000" cy="3505200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58 ТК РФ:</a:t>
            </a:r>
          </a:p>
          <a:p>
            <a:pPr>
              <a:buNone/>
            </a:pPr>
            <a:r>
              <a:rPr lang="ru-RU" sz="1200" b="1" dirty="0"/>
              <a:t>Трудовые договоры могут заключаться:</a:t>
            </a:r>
          </a:p>
          <a:p>
            <a:r>
              <a:rPr lang="ru-RU" sz="1000" dirty="0"/>
              <a:t>1) </a:t>
            </a:r>
            <a:r>
              <a:rPr lang="ru-RU" sz="1000" b="1" dirty="0"/>
              <a:t>на неопределенный срок</a:t>
            </a:r>
            <a:r>
              <a:rPr lang="ru-RU" sz="1000" dirty="0"/>
              <a:t>;</a:t>
            </a:r>
          </a:p>
          <a:p>
            <a:r>
              <a:rPr lang="ru-RU" sz="1000" dirty="0"/>
              <a:t>2) </a:t>
            </a:r>
            <a:r>
              <a:rPr lang="ru-RU" sz="1000" b="1" dirty="0"/>
              <a:t>на определенный срок не более пяти лет </a:t>
            </a:r>
            <a:r>
              <a:rPr lang="ru-RU" sz="1000" dirty="0"/>
              <a:t>(срочный трудовой договор), если иной срок не установлен ТК РФ и иными федеральными законами.</a:t>
            </a:r>
          </a:p>
          <a:p>
            <a:pPr marL="0" indent="0" algn="just">
              <a:buNone/>
            </a:pPr>
            <a:r>
              <a:rPr lang="ru-RU" sz="1000" dirty="0"/>
              <a:t>Срочный трудовой договор заключается, </a:t>
            </a:r>
            <a:r>
              <a:rPr lang="ru-RU" sz="1000" b="1" dirty="0"/>
              <a:t>когда трудовые отношения не могут быть установлены на неопределенный срок с учетом характера предстоящей работы или условий ее выполнения</a:t>
            </a:r>
            <a:r>
              <a:rPr lang="ru-RU" sz="1000" dirty="0"/>
              <a:t>, а именно в случаях, предусмотренных частью первой статьи 59 настоящего Кодекса. В случаях, предусмотренных частью второй статьи 59 настоящего Кодекса, срочный трудовой договор может заключаться по соглашению сторон трудового договора без учета характера предстоящей работы и условий ее выполнения.</a:t>
            </a:r>
            <a:endParaRPr lang="ru-RU" sz="1000" b="1" dirty="0">
              <a:solidFill>
                <a:srgbClr val="0D9C4A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000" dirty="0"/>
              <a:t>	</a:t>
            </a:r>
            <a:r>
              <a:rPr lang="ru-RU" sz="1000" b="1" dirty="0"/>
              <a:t>Если в трудовом договоре не оговорен срок его действия, то договор считается заключенным на неопределенный срок.</a:t>
            </a:r>
          </a:p>
          <a:p>
            <a:r>
              <a:rPr lang="ru-RU" sz="1000" dirty="0"/>
              <a:t>В случае, </a:t>
            </a:r>
            <a:r>
              <a:rPr lang="ru-RU" sz="1000" b="1" dirty="0"/>
              <a:t>когда ни одна из сторон не потребовала расторжения срочного трудового договора в связи с истечением срока его действия и работник продолжает работу после истечения срока действия трудового договора</a:t>
            </a:r>
            <a:r>
              <a:rPr lang="ru-RU" sz="1000" dirty="0"/>
              <a:t>, условие о срочном характере трудового договора утрачивает силу и </a:t>
            </a:r>
            <a:r>
              <a:rPr lang="ru-RU" sz="1000" b="1" dirty="0"/>
              <a:t>трудовой договор считается заключенным на неопределенный срок</a:t>
            </a:r>
            <a:r>
              <a:rPr lang="ru-RU" sz="1000" dirty="0"/>
              <a:t>.</a:t>
            </a:r>
          </a:p>
          <a:p>
            <a:r>
              <a:rPr lang="ru-RU" sz="1000" b="1" dirty="0"/>
              <a:t>Трудовой договор, заключенный на определенный срок при отсутствии достаточных к тому оснований, установленных судом, считается заключенным на неопределенный срок.</a:t>
            </a:r>
          </a:p>
          <a:p>
            <a:r>
              <a:rPr lang="ru-RU" sz="1000" b="1" dirty="0"/>
              <a:t>Запрещается заключение срочных трудовых договоров в целях уклонения от предоставления прав и гарантий</a:t>
            </a:r>
            <a:r>
              <a:rPr lang="ru-RU" sz="1000" dirty="0"/>
              <a:t>, предусмотренных для работников, с которыми заключается трудовой договор на неопределенный срок.</a:t>
            </a:r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Трудовой договор: срок действия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763000" cy="3505200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59 ТК РФ:</a:t>
            </a:r>
          </a:p>
          <a:p>
            <a:pPr>
              <a:buNone/>
            </a:pPr>
            <a:r>
              <a:rPr lang="ru-RU" sz="1000" dirty="0"/>
              <a:t> </a:t>
            </a:r>
            <a:r>
              <a:rPr lang="ru-RU" sz="1100" b="1" dirty="0"/>
              <a:t>Условия заключения срочного трудового договора</a:t>
            </a:r>
            <a:r>
              <a:rPr lang="ru-RU" sz="1100" dirty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/>
              <a:t>на время исполнения обязанностей отсутствующего работника</a:t>
            </a:r>
            <a:r>
              <a:rPr lang="ru-RU" sz="1100" dirty="0"/>
              <a:t>, за которым в соответствии с трудовым законодательством и иными нормативными правовыми актами, содержащими нормы трудового права, коллективным договором, соглашениями, локальными нормативными актами, трудовым договором сохраняется место работы;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/>
              <a:t>на время выполнения временных (до двух месяцев) работ</a:t>
            </a:r>
            <a:r>
              <a:rPr lang="ru-RU" sz="1100" dirty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/>
              <a:t>для выполнения сезонных работ, </a:t>
            </a:r>
            <a:r>
              <a:rPr lang="ru-RU" sz="1100" dirty="0"/>
              <a:t>когда в силу природных условий работа может производиться только в течение определенного периода (сезона);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/>
              <a:t>с лицами, направляемыми на работу за границу</a:t>
            </a:r>
            <a:r>
              <a:rPr lang="ru-RU" sz="1100" dirty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/>
              <a:t>для проведения работ, выходящих за рамки обычной деятельности работодателя </a:t>
            </a:r>
            <a:r>
              <a:rPr lang="ru-RU" sz="1100" dirty="0"/>
              <a:t>(реконструкция, монтажные, пусконаладочные и другие работы), а также работ, связанных с заведомо временным (до одного года) расширением производства или объема оказываемых услуг;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/>
              <a:t>с лицами, поступающими на работу в организации, созданные на заведомо определенный период или для выполнения заведомо определенной работы;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b="1" dirty="0"/>
              <a:t>с лицами, принимаемыми для выполнения заведомо определенной работы в случаях, когда ее завершение не может быть определено конкретной датой;</a:t>
            </a:r>
          </a:p>
          <a:p>
            <a:endParaRPr lang="ru-RU" sz="1000" dirty="0"/>
          </a:p>
          <a:p>
            <a:r>
              <a:rPr lang="ru-RU" sz="1000" dirty="0"/>
              <a:t> </a:t>
            </a: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Трудовой договор: срок действия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763000" cy="3505200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59 ТК РФ:</a:t>
            </a:r>
          </a:p>
          <a:p>
            <a:pPr>
              <a:buNone/>
            </a:pPr>
            <a:r>
              <a:rPr lang="ru-RU" sz="1200" b="1" dirty="0"/>
              <a:t> Условия заключения срочного трудового договора: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/>
              <a:t>для выполнения работ, непосредственно связанных с практикой, профессиональным обучением или дополнительным профессиональным образованием в форме стажировки</a:t>
            </a:r>
            <a:r>
              <a:rPr lang="ru-RU" sz="12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/>
              <a:t>в случаях избрания на определенный срок в состав выборного органа или на выборную должность на оплачиваемую работу</a:t>
            </a:r>
            <a:r>
              <a:rPr lang="ru-RU" sz="1200" dirty="0"/>
              <a:t>, а также</a:t>
            </a:r>
            <a:r>
              <a:rPr lang="ru-RU" sz="1200" b="1" dirty="0"/>
              <a:t> поступления на работу, связанную с непосредственным обеспечением деятельности членов избираемых органов или должностных лиц в органах государственной власти и органах местного самоуправления, в политических партиях и других общественных объединениях</a:t>
            </a:r>
            <a:r>
              <a:rPr lang="ru-RU" sz="12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/>
              <a:t>с лицами, направленными органами службы занятости населения на работы временного характера и общественные работы;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/>
              <a:t>с гражданами, направленными для прохождения альтернативной гражданской службы</a:t>
            </a:r>
            <a:r>
              <a:rPr lang="ru-RU" sz="12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/>
              <a:t>в других случаях, предусмотренных ТК РФ или иными федеральными законами.</a:t>
            </a:r>
          </a:p>
          <a:p>
            <a:pPr>
              <a:buFont typeface="Wingdings" pitchFamily="2" charset="2"/>
              <a:buChar char="Ø"/>
            </a:pPr>
            <a:endParaRPr lang="ru-RU" sz="1000" dirty="0"/>
          </a:p>
          <a:p>
            <a:pPr>
              <a:buNone/>
            </a:pPr>
            <a:endParaRPr lang="ru-RU" sz="1000" dirty="0"/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Трудовой договор: срок действия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763000" cy="3505200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59 ТК РФ:</a:t>
            </a:r>
          </a:p>
          <a:p>
            <a:pPr>
              <a:buNone/>
            </a:pPr>
            <a:r>
              <a:rPr lang="ru-RU" sz="1200" b="1" dirty="0"/>
              <a:t>По соглашению сторон срочный трудовой договор может заключаться: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/>
              <a:t>с лицами, поступающими на работу к работодателям - субъектам малого предпринимательства </a:t>
            </a:r>
            <a:r>
              <a:rPr lang="ru-RU" sz="1200" dirty="0"/>
              <a:t>(включая индивидуальных предпринимателей), численность работников которых не превышает 35 человек (в сфере розничной торговли и бытового обслуживания - 20 человек);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/>
              <a:t>с поступающими на работу пенсионерами по возрасту</a:t>
            </a:r>
            <a:r>
              <a:rPr lang="ru-RU" sz="1200" dirty="0"/>
              <a:t>, </a:t>
            </a:r>
            <a:r>
              <a:rPr lang="ru-RU" sz="1200" b="1" dirty="0"/>
              <a:t>а также с лицами, которым по состоянию здоровья в соответствии с медицинским заключением,</a:t>
            </a:r>
            <a:r>
              <a:rPr lang="ru-RU" sz="1200" dirty="0"/>
              <a:t> выданным в порядке, установленном федеральными законами и иными нормативными правовыми актами Российской Федерации, разрешена работа исключительно временного характера;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/>
              <a:t>с лицами, поступающими на работу в организации, расположенные в районах Крайнего Севера и приравненных к ним местностях,</a:t>
            </a:r>
            <a:r>
              <a:rPr lang="ru-RU" sz="1200" dirty="0"/>
              <a:t> если это связано с переездом к месту работы;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/>
              <a:t>для проведения неотложных работ по предотвращению катастроф, аварий, несчастных случаев, эпидемий, эпизоотий, а также для устранения последствий указанных и других чрезвычайных обстоятельств;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/>
              <a:t>с лицами, избранными по конкурсу </a:t>
            </a:r>
            <a:r>
              <a:rPr lang="ru-RU" sz="1200" dirty="0"/>
              <a:t>на замещение соответствующей должности, проведенному в порядке, установленном трудовым законодательством и иными нормативными правовыми актами, содержащими нормы трудового права;</a:t>
            </a:r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Трудовой договор: срок действия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6750"/>
            <a:ext cx="8839200" cy="3657600"/>
          </a:xfrm>
          <a:noFill/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59 ТК РФ:</a:t>
            </a:r>
          </a:p>
          <a:p>
            <a:pPr>
              <a:spcBef>
                <a:spcPts val="0"/>
              </a:spcBef>
              <a:buNone/>
            </a:pPr>
            <a:r>
              <a:rPr lang="ru-RU" sz="1200" b="1" dirty="0"/>
              <a:t>По соглашению сторон срочный трудовой договор может заключаться</a:t>
            </a:r>
            <a:r>
              <a:rPr lang="ru-RU" sz="1200" dirty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/>
              <a:t>с творческими работниками средств массовой информации, организаций кинематографии, театров, театральных и концертных организаций, цирков</a:t>
            </a:r>
            <a:r>
              <a:rPr lang="ru-RU" sz="1200" dirty="0"/>
              <a:t> и иными лицами, </a:t>
            </a:r>
            <a:r>
              <a:rPr lang="ru-RU" sz="1200" b="1" dirty="0"/>
              <a:t>участвующими в создании и (или) исполнении (экспонировании) произведений</a:t>
            </a:r>
            <a:r>
              <a:rPr lang="ru-RU" sz="1200" dirty="0"/>
              <a:t>, в соответствии с перечнями работ, профессий, должностей этих работников, утверждаемыми Правительством Российской Федерации с учетом мнения Российской трехсторонней комиссии по регулированию социально-трудовых отношений;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/>
              <a:t>с руководителями, заместителями руководителей и главными бухгалтерами организаций, </a:t>
            </a:r>
            <a:r>
              <a:rPr lang="ru-RU" sz="1200" dirty="0"/>
              <a:t>независимо от их организационно-правовых форм и форм собственности;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/>
              <a:t>с лицами, получающими образование по очной форме обучения</a:t>
            </a:r>
            <a:r>
              <a:rPr lang="ru-RU" sz="1200" dirty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/>
              <a:t>с членами экипажей морских судов, судов внутреннего плавания и судов смешанного (река - море) плавания</a:t>
            </a:r>
            <a:r>
              <a:rPr lang="ru-RU" sz="1200" dirty="0"/>
              <a:t>, зарегистрированных в Российском международном реестре судов;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/>
              <a:t>с лицами, поступающими на работу по совместительству</a:t>
            </a:r>
            <a:r>
              <a:rPr lang="ru-RU" sz="1200" dirty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/>
              <a:t>в других случаях, предусмотренных настоящим Кодексом или иными федеральными законами.</a:t>
            </a:r>
          </a:p>
          <a:p>
            <a:pPr marL="0" indent="0" algn="just">
              <a:buNone/>
            </a:pPr>
            <a:r>
              <a:rPr lang="ru-RU" sz="1200" b="1" dirty="0">
                <a:solidFill>
                  <a:srgbClr val="0D9C4A"/>
                </a:solidFill>
              </a:rPr>
              <a:t>КЕЙС: Иванова Елизавета принята на срочный трудовой договор на период отпуска по уходу за ребенком Сидоровой Яны. Яна вышла на работу 15.08. и утром же написала заявление о выходе на работу. Что стало с трудовым договором Елизаветы? Как правильно поступить?</a:t>
            </a:r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Трудовой договор: срок действия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6750"/>
            <a:ext cx="8839200" cy="3657600"/>
          </a:xfrm>
          <a:noFill/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i="1" dirty="0">
              <a:solidFill>
                <a:srgbClr val="003C80"/>
              </a:solidFill>
            </a:endParaRPr>
          </a:p>
          <a:p>
            <a:pPr algn="just">
              <a:spcBef>
                <a:spcPts val="800"/>
              </a:spcBef>
              <a:buAutoNum type="arabicPeriod"/>
            </a:pPr>
            <a:r>
              <a:rPr lang="ru-RU" sz="1600" b="1" i="1" dirty="0">
                <a:solidFill>
                  <a:srgbClr val="003C80"/>
                </a:solidFill>
              </a:rPr>
              <a:t>Согласие на обработку персональных данных</a:t>
            </a:r>
          </a:p>
          <a:p>
            <a:pPr algn="just">
              <a:spcBef>
                <a:spcPts val="800"/>
              </a:spcBef>
              <a:buAutoNum type="arabicPeriod"/>
            </a:pPr>
            <a:r>
              <a:rPr lang="ru-RU" sz="1600" b="1" i="1" dirty="0">
                <a:solidFill>
                  <a:srgbClr val="003C80"/>
                </a:solidFill>
              </a:rPr>
              <a:t>Ознакомление с ЛНА 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</a:rPr>
              <a:t>(всегда перед заключением ТД) – ст. 68 ТК РФ</a:t>
            </a:r>
          </a:p>
          <a:p>
            <a:pPr marL="228600" indent="-228600" algn="just">
              <a:spcBef>
                <a:spcPts val="800"/>
              </a:spcBef>
              <a:buAutoNum type="arabicPeriod"/>
            </a:pPr>
            <a:r>
              <a:rPr lang="ru-RU" sz="1600" b="1" i="1" dirty="0">
                <a:solidFill>
                  <a:srgbClr val="003C80"/>
                </a:solidFill>
              </a:rPr>
              <a:t>  Медосмотр</a:t>
            </a:r>
          </a:p>
          <a:p>
            <a:pPr marL="228600" indent="-228600" algn="just">
              <a:spcBef>
                <a:spcPts val="800"/>
              </a:spcBef>
              <a:buAutoNum type="arabicPeriod"/>
            </a:pPr>
            <a:r>
              <a:rPr lang="ru-RU" sz="1600" b="1" i="1" dirty="0">
                <a:solidFill>
                  <a:srgbClr val="003C80"/>
                </a:solidFill>
              </a:rPr>
              <a:t> Вводный инструктаж по охране труда</a:t>
            </a:r>
          </a:p>
          <a:p>
            <a:pPr marL="228600" indent="-228600" algn="just">
              <a:spcBef>
                <a:spcPts val="800"/>
              </a:spcBef>
              <a:buAutoNum type="arabicPeriod"/>
            </a:pPr>
            <a:r>
              <a:rPr lang="ru-RU" sz="1600" b="1" i="1" dirty="0">
                <a:solidFill>
                  <a:srgbClr val="003C80"/>
                </a:solidFill>
              </a:rPr>
              <a:t> Заключение ТД 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</a:rPr>
              <a:t>(ТД первичен  по отношению к приказу) -  ст. 68 ТК РФ</a:t>
            </a:r>
          </a:p>
          <a:p>
            <a:pPr marL="228600" indent="-228600" algn="just">
              <a:spcBef>
                <a:spcPts val="800"/>
              </a:spcBef>
              <a:buAutoNum type="arabicPeriod"/>
            </a:pPr>
            <a:r>
              <a:rPr lang="ru-RU" sz="1600" b="1" i="1" dirty="0">
                <a:solidFill>
                  <a:srgbClr val="003C80"/>
                </a:solidFill>
              </a:rPr>
              <a:t> Издание приказа о приеме на работу</a:t>
            </a:r>
          </a:p>
          <a:p>
            <a:pPr marL="228600" indent="-228600" algn="just">
              <a:spcBef>
                <a:spcPts val="800"/>
              </a:spcBef>
              <a:buAutoNum type="arabicPeriod"/>
            </a:pPr>
            <a:r>
              <a:rPr lang="ru-RU" sz="1600" b="1" i="1" dirty="0">
                <a:solidFill>
                  <a:srgbClr val="003C80"/>
                </a:solidFill>
              </a:rPr>
              <a:t>Заключение иных документов при необходимости (например, соглашения о конфиденциальности и неразглашении информации)</a:t>
            </a:r>
          </a:p>
          <a:p>
            <a:pPr marL="228600" indent="-228600" algn="just">
              <a:spcBef>
                <a:spcPts val="800"/>
              </a:spcBef>
              <a:buAutoNum type="arabicPeriod"/>
            </a:pPr>
            <a:r>
              <a:rPr lang="ru-RU" sz="1600" b="1" i="1" dirty="0">
                <a:solidFill>
                  <a:srgbClr val="003C80"/>
                </a:solidFill>
              </a:rPr>
              <a:t>Внесение записи о приеме на работу в трудовую книжку работника</a:t>
            </a:r>
          </a:p>
          <a:p>
            <a:pPr marL="228600" indent="-228600" algn="just">
              <a:spcBef>
                <a:spcPts val="800"/>
              </a:spcBef>
              <a:buAutoNum type="arabicPeriod"/>
            </a:pPr>
            <a:r>
              <a:rPr lang="ru-RU" sz="1600" b="1" i="1" dirty="0">
                <a:solidFill>
                  <a:srgbClr val="003C80"/>
                </a:solidFill>
              </a:rPr>
              <a:t>Первичный инструктаж на рабочем месте по охране труда</a:t>
            </a:r>
          </a:p>
          <a:p>
            <a:pPr marL="228600" indent="-228600" algn="just">
              <a:spcBef>
                <a:spcPts val="0"/>
              </a:spcBef>
              <a:buAutoNum type="arabicPeriod"/>
            </a:pPr>
            <a:endParaRPr lang="ru-RU" sz="1600" b="1" i="1" dirty="0">
              <a:solidFill>
                <a:srgbClr val="003C80"/>
              </a:solidFill>
            </a:endParaRP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 Порядок оформления приема на работу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8150"/>
            <a:ext cx="8839200" cy="3886200"/>
          </a:xfrm>
          <a:noFill/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i="1" dirty="0">
              <a:solidFill>
                <a:srgbClr val="003C8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 70 ТК РФ:</a:t>
            </a:r>
          </a:p>
          <a:p>
            <a:pPr algn="just">
              <a:buNone/>
            </a:pPr>
            <a:r>
              <a:rPr lang="ru-RU" sz="1200" b="1" dirty="0"/>
              <a:t>Испытание при приеме на работу:</a:t>
            </a:r>
          </a:p>
          <a:p>
            <a:pPr algn="just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устанавливается по соглашению сторон</a:t>
            </a:r>
          </a:p>
          <a:p>
            <a:pPr algn="just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с целью – проверки соответствия работника поручаемой ему работе!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i="1" dirty="0">
              <a:solidFill>
                <a:srgbClr val="003C8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bg2">
                    <a:lumMod val="75000"/>
                  </a:schemeClr>
                </a:solidFill>
              </a:rPr>
              <a:t>Отсутствие в трудовом договоре условия об испытании означает, что работник принят на работу без испытания.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i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/>
              <a:t>В случае когда работник фактически допущен к работе без оформления трудового договора (часть вторая статьи 67 настоящего Кодекса), </a:t>
            </a:r>
            <a:r>
              <a:rPr lang="ru-RU" sz="1200" b="1" dirty="0"/>
              <a:t>условие об испытании может быть включено в трудовой договор, только если стороны оформили его в виде отдельного соглашения до начала работы</a:t>
            </a:r>
            <a:r>
              <a:rPr lang="ru-RU" sz="1200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i="1" dirty="0">
              <a:solidFill>
                <a:srgbClr val="003C8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/>
              <a:t>В период испытания на работника распространяются положения трудового законодательства и иных нормативных правовых актов, содержащих нормы трудового права, коллективного договора, соглашений, локальных нормативных актов. </a:t>
            </a:r>
            <a:r>
              <a:rPr lang="ru-RU" sz="1200" b="1" dirty="0">
                <a:solidFill>
                  <a:srgbClr val="C00000"/>
                </a:solidFill>
              </a:rPr>
              <a:t>ТО ЕСТЬ не должно быть ущемления прав работника по сравнению с другими работниками!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i="1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b="1" i="1" dirty="0">
                <a:solidFill>
                  <a:srgbClr val="003C80"/>
                </a:solidFill>
              </a:rPr>
              <a:t> </a:t>
            </a:r>
            <a:r>
              <a:rPr lang="ru-RU" sz="1200" b="1" dirty="0">
                <a:solidFill>
                  <a:srgbClr val="0D9C4A"/>
                </a:solidFill>
              </a:rPr>
              <a:t>ВОПРОС: как Вы считаете, в каких случаях испытание при приеме на работу не может быть установлено?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i="1" dirty="0">
              <a:solidFill>
                <a:srgbClr val="003C8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i="1" dirty="0">
              <a:solidFill>
                <a:srgbClr val="003C80"/>
              </a:solidFill>
            </a:endParaRP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Испытание при приеме на работу</a:t>
            </a:r>
            <a:br>
              <a:rPr lang="ru-RU" dirty="0"/>
            </a:br>
            <a:r>
              <a:rPr lang="ru-RU" dirty="0"/>
              <a:t> 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5562600" y="438150"/>
            <a:ext cx="3429000" cy="1447800"/>
          </a:xfrm>
          <a:prstGeom prst="wedgeRoundRectCallout">
            <a:avLst>
              <a:gd name="adj1" fmla="val -64008"/>
              <a:gd name="adj2" fmla="val -7976"/>
              <a:gd name="adj3" fmla="val 16667"/>
            </a:avLst>
          </a:prstGeom>
          <a:solidFill>
            <a:schemeClr val="bg1"/>
          </a:solidFill>
          <a:ln w="22225" cap="flat" cmpd="sng" algn="ctr">
            <a:solidFill>
              <a:srgbClr val="003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Внимание!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Испытательны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a typeface="ヒラギノ角ゴ Pro W3" charset="-128"/>
                <a:cs typeface="ヒラギノ角ゴ Pro W3" charset="-128"/>
              </a:rPr>
              <a:t>й срок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ヒラギノ角ゴ Pro W3" charset="-128"/>
                <a:cs typeface="ヒラギノ角ゴ Pro W3" charset="-128"/>
              </a:rPr>
              <a:t>не является испытанием при приеме на работу.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ea typeface="ヒラギノ角ゴ Pro W3" charset="-128"/>
                <a:cs typeface="ヒラギノ角ゴ Pro W3" charset="-128"/>
              </a:rPr>
              <a:t>Испытательный срок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ヒラギノ角ゴ Pro W3" charset="-128"/>
                <a:cs typeface="ヒラギノ角ゴ Pro W3" charset="-128"/>
              </a:rPr>
              <a:t>применяется в уголовно-исполнительной системе, а не в трудовом праве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5750"/>
            <a:ext cx="8839200" cy="4114800"/>
          </a:xfrm>
          <a:noFill/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i="1" dirty="0">
              <a:solidFill>
                <a:srgbClr val="003C8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 статья  70 ТК РФ:</a:t>
            </a:r>
          </a:p>
          <a:p>
            <a:pPr>
              <a:buNone/>
            </a:pPr>
            <a:r>
              <a:rPr lang="ru-RU" sz="1200" b="1" dirty="0"/>
              <a:t> </a:t>
            </a:r>
            <a:r>
              <a:rPr lang="ru-RU" sz="1050" dirty="0"/>
              <a:t>Испытание при приеме на работу не устанавливается для:</a:t>
            </a:r>
          </a:p>
          <a:p>
            <a:pPr algn="just">
              <a:buFont typeface="Wingdings" pitchFamily="2" charset="2"/>
              <a:buChar char="q"/>
            </a:pPr>
            <a:r>
              <a:rPr lang="ru-RU" sz="1050" b="1" dirty="0"/>
              <a:t>лиц, избранных по конкурсу</a:t>
            </a:r>
            <a:r>
              <a:rPr lang="ru-RU" sz="1050" dirty="0"/>
              <a:t> на замещение соответствующей должности, проведенному в порядке, установленном трудовым законодательством и иными нормативными правовыми актами, содержащими нормы трудового права;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050" b="1" dirty="0"/>
              <a:t>беременных женщин и женщин, имеющих детей в возрасте до полутора лет</a:t>
            </a:r>
            <a:r>
              <a:rPr lang="ru-RU" sz="1050" dirty="0"/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050" b="1" dirty="0"/>
              <a:t>лиц, не достигших возраста восемнадцати лет</a:t>
            </a:r>
            <a:r>
              <a:rPr lang="ru-RU" sz="1050" dirty="0"/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050" b="1" dirty="0"/>
              <a:t>лиц, получивших среднее профессиональное образование или высшее образование </a:t>
            </a:r>
            <a:r>
              <a:rPr lang="ru-RU" sz="1050" dirty="0"/>
              <a:t>по имеющим государственную аккредитацию образовательным программам и </a:t>
            </a:r>
            <a:r>
              <a:rPr lang="ru-RU" sz="1050" b="1" dirty="0"/>
              <a:t>впервые поступающих на работу по полученной специальности в течение одного года со дня получения профессионального образования </a:t>
            </a:r>
            <a:r>
              <a:rPr lang="ru-RU" sz="1050" dirty="0"/>
              <a:t>соответствующего уровня;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050" b="1" dirty="0"/>
              <a:t>лиц, избранных на выборную должность </a:t>
            </a:r>
            <a:r>
              <a:rPr lang="ru-RU" sz="1050" dirty="0"/>
              <a:t>на оплачиваемую работу;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050" b="1" dirty="0"/>
              <a:t>лиц, приглашенных на работу в порядке перевода от другого работодателя </a:t>
            </a:r>
            <a:r>
              <a:rPr lang="ru-RU" sz="1050" dirty="0"/>
              <a:t>по согласованию между работодателями;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050" b="1" dirty="0"/>
              <a:t>лиц, заключающих трудовой договор на срок до двух месяцев</a:t>
            </a:r>
            <a:r>
              <a:rPr lang="ru-RU" sz="1050" dirty="0"/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050" dirty="0"/>
              <a:t>иных лиц в случаях, предусмотренных ТК РФ, иными федеральными законами, коллективным договором.</a:t>
            </a:r>
          </a:p>
          <a:p>
            <a:pPr marL="0" indent="0" algn="just">
              <a:buNone/>
            </a:pPr>
            <a:r>
              <a:rPr lang="ru-RU" sz="1050" b="1" dirty="0"/>
              <a:t>Срок испытания </a:t>
            </a:r>
            <a:r>
              <a:rPr lang="ru-RU" sz="1050" dirty="0"/>
              <a:t>не может превышать </a:t>
            </a:r>
            <a:r>
              <a:rPr lang="ru-RU" sz="1050" b="1" dirty="0"/>
              <a:t>3 месяцев</a:t>
            </a:r>
            <a:r>
              <a:rPr lang="ru-RU" sz="1050" dirty="0"/>
              <a:t>, </a:t>
            </a:r>
            <a:r>
              <a:rPr lang="ru-RU" sz="1050" b="1" dirty="0"/>
              <a:t>для руководителей организаций и их заместителей, главных бухгалтеров и их заместителей, руководителей филиалов, представительств или иных обособленных структурных подразделений организаций - 6 месяцев</a:t>
            </a:r>
            <a:r>
              <a:rPr lang="ru-RU" sz="1050" dirty="0"/>
              <a:t>.</a:t>
            </a:r>
            <a:r>
              <a:rPr lang="en-US" sz="1050" dirty="0"/>
              <a:t>  </a:t>
            </a:r>
            <a:r>
              <a:rPr lang="ru-RU" sz="1050" b="1" dirty="0"/>
              <a:t>При заключении трудового договора на срок от 2 до 6 месяцев испытание не может превышать 2 недель.</a:t>
            </a:r>
          </a:p>
          <a:p>
            <a:pPr marL="0" indent="0" algn="just">
              <a:buNone/>
            </a:pPr>
            <a:r>
              <a:rPr lang="ru-RU" sz="1050" b="1" dirty="0"/>
              <a:t>В срок испытания не засчитываются </a:t>
            </a:r>
            <a:r>
              <a:rPr lang="ru-RU" sz="1050" dirty="0"/>
              <a:t>период временной нетрудоспособности работника и другие </a:t>
            </a:r>
            <a:r>
              <a:rPr lang="ru-RU" sz="1050" b="1" dirty="0"/>
              <a:t>периоды, когда он фактически отсутствовал на работе.</a:t>
            </a:r>
          </a:p>
          <a:p>
            <a:pPr>
              <a:buNone/>
            </a:pPr>
            <a:r>
              <a:rPr lang="ru-RU" sz="1200" dirty="0"/>
              <a:t> </a:t>
            </a: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Испытание при приеме на работу</a:t>
            </a:r>
            <a:br>
              <a:rPr lang="ru-RU" dirty="0"/>
            </a:br>
            <a:r>
              <a:rPr lang="ru-RU" dirty="0"/>
              <a:t> 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458200" cy="2743200"/>
          </a:xfrm>
          <a:noFill/>
        </p:spPr>
        <p:txBody>
          <a:bodyPr/>
          <a:lstStyle/>
          <a:p>
            <a:pPr marL="358775" indent="-358775" algn="just">
              <a:buFont typeface="Wingdings" pitchFamily="2" charset="2"/>
              <a:buChar char="v"/>
            </a:pPr>
            <a:endParaRPr lang="ru-RU" sz="1400" b="1" dirty="0">
              <a:solidFill>
                <a:srgbClr val="C00000"/>
              </a:solidFill>
            </a:endParaRPr>
          </a:p>
          <a:p>
            <a:pPr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Резюме кандидата. Что не стоит делать при составлении резюме?</a:t>
            </a: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Квотирование рабочих мест для инвалидов. Как себя правильно вести, если Вас направили на собеседование в рамках квотирования рабочих мест для инвалидов.</a:t>
            </a: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Какие документы нужно предъявлять при приеме на работу согласно ТК РФ, какие не обязательно (что не имеет право требовать работодатель)</a:t>
            </a: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Содержание трудового договора. Какие пункты трудового договора важно проверить и на что обратить внимание.</a:t>
            </a:r>
          </a:p>
          <a:p>
            <a:pPr algn="ctr">
              <a:buNone/>
            </a:pPr>
            <a:r>
              <a:rPr lang="ru-RU" sz="3600" b="1" dirty="0"/>
              <a:t> </a:t>
            </a:r>
            <a:endParaRPr lang="ru-RU" sz="1200" b="1" i="1" dirty="0"/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 Институт сертифицированных публичных бухгалтеров</a:t>
            </a:r>
            <a:r>
              <a:rPr lang="en-US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Москва, 2018</a:t>
            </a:r>
            <a:endParaRPr lang="en-US" sz="1100" dirty="0"/>
          </a:p>
          <a:p>
            <a:pPr algn="just">
              <a:buNone/>
            </a:pPr>
            <a:r>
              <a:rPr lang="ru-RU" sz="1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ru-RU" sz="12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2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381000" y="133350"/>
            <a:ext cx="8382000" cy="685800"/>
          </a:xfrm>
        </p:spPr>
        <p:txBody>
          <a:bodyPr/>
          <a:lstStyle/>
          <a:p>
            <a:pPr algn="ctr"/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ru-RU" dirty="0"/>
              <a:t> ЧТО ОБСУДИМ:?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000" i="1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3657600"/>
          </a:xfrm>
          <a:noFill/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 7</a:t>
            </a:r>
            <a:r>
              <a:rPr lang="en-US" sz="1600" b="1" i="1" dirty="0">
                <a:solidFill>
                  <a:srgbClr val="003C80"/>
                </a:solidFill>
              </a:rPr>
              <a:t>1</a:t>
            </a:r>
            <a:r>
              <a:rPr lang="ru-RU" sz="1600" b="1" i="1" dirty="0">
                <a:solidFill>
                  <a:srgbClr val="003C80"/>
                </a:solidFill>
              </a:rPr>
              <a:t> ТК РФ:</a:t>
            </a:r>
          </a:p>
          <a:p>
            <a:pPr marL="0" indent="0" algn="just">
              <a:buNone/>
            </a:pPr>
            <a:r>
              <a:rPr lang="ru-RU" sz="1200" dirty="0"/>
              <a:t>При неудовлетворительном результате испытания </a:t>
            </a:r>
            <a:r>
              <a:rPr lang="ru-RU" sz="1200" b="1" dirty="0"/>
              <a:t>работодатель имеет право до истечения срока испытания расторгнуть трудовой договор с работником, предупредив его об этом в письменной форме не позднее чем за три дня с указанием причин, послуживших основанием для признания этого работника не выдержавшим испытание</a:t>
            </a:r>
            <a:r>
              <a:rPr lang="ru-RU" sz="1200" dirty="0"/>
              <a:t>. Решение работодателя работник имеет право обжаловать в суд.</a:t>
            </a:r>
          </a:p>
          <a:p>
            <a:pPr algn="just">
              <a:buNone/>
            </a:pPr>
            <a:r>
              <a:rPr lang="ru-RU" sz="1200" b="1" dirty="0">
                <a:solidFill>
                  <a:srgbClr val="0D9C4A"/>
                </a:solidFill>
              </a:rPr>
              <a:t>ВОПРОС: что нужно работодателю для правомерного увольнения работника как не прошедшего испытание?</a:t>
            </a:r>
            <a:endParaRPr lang="en-US" sz="1200" b="1" dirty="0">
              <a:solidFill>
                <a:srgbClr val="0D9C4A"/>
              </a:solidFill>
            </a:endParaRPr>
          </a:p>
          <a:p>
            <a:pPr marL="0" indent="0" algn="just">
              <a:buNone/>
            </a:pPr>
            <a:r>
              <a:rPr lang="ru-RU" sz="1200" dirty="0"/>
              <a:t>При неудовлетворительном результате испытания </a:t>
            </a:r>
            <a:r>
              <a:rPr lang="ru-RU" sz="1200" b="1" dirty="0"/>
              <a:t>расторжение трудового договора производится без учета мнения соответствующего профсоюзного органа и без выплаты выходного пособия</a:t>
            </a:r>
            <a:r>
              <a:rPr lang="ru-RU" sz="1200" dirty="0"/>
              <a:t>.</a:t>
            </a:r>
          </a:p>
          <a:p>
            <a:pPr marL="0" indent="0" algn="just">
              <a:buNone/>
            </a:pPr>
            <a:r>
              <a:rPr lang="ru-RU" sz="1200" b="1" dirty="0"/>
              <a:t>Если срок испытания истек, а работник продолжает работу, то он считается выдержавшим испытание </a:t>
            </a:r>
            <a:r>
              <a:rPr lang="ru-RU" sz="1200" dirty="0"/>
              <a:t>и последующее расторжение трудового договора допускается только на общих основаниях.</a:t>
            </a:r>
          </a:p>
          <a:p>
            <a:pPr marL="0" indent="0" algn="just">
              <a:buNone/>
            </a:pPr>
            <a:r>
              <a:rPr lang="ru-RU" sz="1200" b="1" dirty="0">
                <a:solidFill>
                  <a:srgbClr val="0D9C4A"/>
                </a:solidFill>
              </a:rPr>
              <a:t>ВОПРОС: надо ли работодателя оформлять соответствующее соглашение к трудовому договору?</a:t>
            </a:r>
            <a:endParaRPr lang="en-US" sz="1200" b="1" dirty="0">
              <a:solidFill>
                <a:srgbClr val="0D9C4A"/>
              </a:solidFill>
            </a:endParaRPr>
          </a:p>
          <a:p>
            <a:pPr marL="0" indent="0" algn="just">
              <a:buNone/>
            </a:pPr>
            <a:r>
              <a:rPr lang="ru-RU" sz="1200" dirty="0"/>
              <a:t>Если в период испытания </a:t>
            </a:r>
            <a:r>
              <a:rPr lang="ru-RU" sz="1200" b="1" dirty="0"/>
              <a:t>работник</a:t>
            </a:r>
            <a:r>
              <a:rPr lang="ru-RU" sz="1200" dirty="0"/>
              <a:t> придет к выводу, что предложенная ему работа не является для него подходящей, то он </a:t>
            </a:r>
            <a:r>
              <a:rPr lang="ru-RU" sz="1200" b="1" dirty="0"/>
              <a:t>имеет право расторгнуть трудовой договор по собственному желанию, предупредив об этом работодателя в письменной форме за три дня.</a:t>
            </a:r>
          </a:p>
          <a:p>
            <a:pPr>
              <a:buNone/>
            </a:pPr>
            <a:r>
              <a:rPr lang="ru-RU" sz="1200" b="1" dirty="0">
                <a:solidFill>
                  <a:srgbClr val="0D9C4A"/>
                </a:solidFill>
              </a:rPr>
              <a:t>ВОПРОС: обязан ли работодатель уволить работника в данном случае?</a:t>
            </a:r>
            <a:endParaRPr lang="en-US" sz="1200" b="1" dirty="0">
              <a:solidFill>
                <a:srgbClr val="0D9C4A"/>
              </a:solidFill>
            </a:endParaRP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200" dirty="0"/>
              <a:t> </a:t>
            </a: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200" dirty="0">
                <a:solidFill>
                  <a:srgbClr val="002060"/>
                </a:solidFill>
              </a:rPr>
            </a:b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Испытание при приеме на работу</a:t>
            </a:r>
            <a:br>
              <a:rPr lang="ru-RU" dirty="0"/>
            </a:br>
            <a:r>
              <a:rPr lang="ru-RU" dirty="0"/>
              <a:t> 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E3F162-9126-424C-9984-C9EB7B101EF2}"/>
              </a:ext>
            </a:extLst>
          </p:cNvPr>
          <p:cNvSpPr txBox="1"/>
          <p:nvPr/>
        </p:nvSpPr>
        <p:spPr>
          <a:xfrm>
            <a:off x="2819400" y="196215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0318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458200" cy="2743200"/>
          </a:xfrm>
          <a:noFill/>
        </p:spPr>
        <p:txBody>
          <a:bodyPr/>
          <a:lstStyle/>
          <a:p>
            <a:pPr marL="358775" indent="-358775" algn="just">
              <a:buFont typeface="Wingdings" pitchFamily="2" charset="2"/>
              <a:buChar char="v"/>
            </a:pPr>
            <a:endParaRPr lang="ru-RU" sz="1400" b="1" dirty="0">
              <a:solidFill>
                <a:srgbClr val="C00000"/>
              </a:solidFill>
            </a:endParaRPr>
          </a:p>
          <a:p>
            <a:pPr>
              <a:buAutoNum type="arabicPeriod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Резюме кандидата. Что не стоит делать при составлении резюме?</a:t>
            </a: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НЕ стоит поручать составлять резюме другому человеку, например, сотруднику фонда </a:t>
            </a: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Не стоит указывать компетенции и личные характеристики, которыми вы не обладаете!</a:t>
            </a: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1100" dirty="0"/>
          </a:p>
          <a:p>
            <a:pPr algn="just">
              <a:buNone/>
            </a:pPr>
            <a:r>
              <a:rPr lang="ru-RU" sz="1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ru-RU" sz="12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2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381000" y="133350"/>
            <a:ext cx="8382000" cy="685800"/>
          </a:xfrm>
        </p:spPr>
        <p:txBody>
          <a:bodyPr/>
          <a:lstStyle/>
          <a:p>
            <a:pPr algn="ctr"/>
            <a:r>
              <a:rPr lang="ru-RU" dirty="0">
                <a:latin typeface="Arial" charset="0"/>
                <a:ea typeface="ヒラギノ角ゴ Pro W3" charset="0"/>
                <a:cs typeface="ヒラギノ角ゴ Pro W3" charset="0"/>
              </a:rPr>
              <a:t>ОТВЕТ НА ВОПРОС 1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000" i="1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866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458200" cy="2743200"/>
          </a:xfrm>
          <a:noFill/>
        </p:spPr>
        <p:txBody>
          <a:bodyPr/>
          <a:lstStyle/>
          <a:p>
            <a:pPr marL="358775" indent="-358775" algn="just">
              <a:buFont typeface="Wingdings" pitchFamily="2" charset="2"/>
              <a:buChar char="v"/>
            </a:pPr>
            <a:endParaRPr lang="ru-RU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Квотирование рабочих мест для инвалидов. Как себя правильно вести, если Вас направили на собеседование в рамках квотирования рабочих мест для инвалидов.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Спокойно;</a:t>
            </a:r>
          </a:p>
          <a:p>
            <a:pPr>
              <a:buFontTx/>
              <a:buChar char="-"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Говорить, обсуждать и отвечать на вопросы, касаемые вакансии, на которую вы претендуете;</a:t>
            </a:r>
          </a:p>
          <a:p>
            <a:pPr>
              <a:buFontTx/>
              <a:buChar char="-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собеседовании принимать личное участие, а не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вести диалог с потенциальным работодателем через ваших законных представителей;</a:t>
            </a:r>
          </a:p>
          <a:p>
            <a:pPr>
              <a:buFontTx/>
              <a:buChar char="-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 пытаться «вынуждать» потенциального работодателя принять вас на работу из-за наличия ограниченных возможностей по состоянию здоровья.</a:t>
            </a:r>
          </a:p>
          <a:p>
            <a:pPr algn="ctr">
              <a:buNone/>
            </a:pPr>
            <a:r>
              <a:rPr lang="ru-RU" sz="3600" b="1" dirty="0"/>
              <a:t> </a:t>
            </a:r>
            <a:endParaRPr lang="ru-RU" sz="1200" b="1" i="1" dirty="0"/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1100" dirty="0"/>
          </a:p>
          <a:p>
            <a:pPr algn="just">
              <a:buNone/>
            </a:pPr>
            <a:r>
              <a:rPr lang="ru-RU" sz="1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ru-RU" sz="12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2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381000" y="133350"/>
            <a:ext cx="8382000" cy="685800"/>
          </a:xfrm>
        </p:spPr>
        <p:txBody>
          <a:bodyPr/>
          <a:lstStyle/>
          <a:p>
            <a:pPr algn="ctr"/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ru-RU" dirty="0"/>
              <a:t> ОТВЕТ НА ВОПРОС 2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000" i="1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900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4350"/>
            <a:ext cx="8839200" cy="3810000"/>
          </a:xfrm>
          <a:noFill/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i="1" dirty="0">
              <a:solidFill>
                <a:srgbClr val="003C8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 статья  65 ТК РФ:</a:t>
            </a:r>
          </a:p>
          <a:p>
            <a:pPr algn="just"/>
            <a:r>
              <a:rPr lang="ru-RU" sz="1200" b="1" dirty="0"/>
              <a:t>паспорт </a:t>
            </a:r>
            <a:r>
              <a:rPr lang="ru-RU" sz="1200" dirty="0"/>
              <a:t>или иной документ, удостоверяющий личность;</a:t>
            </a:r>
          </a:p>
          <a:p>
            <a:pPr algn="just"/>
            <a:r>
              <a:rPr lang="ru-RU" sz="1200" b="1" dirty="0"/>
              <a:t>трудовую книжку, </a:t>
            </a:r>
            <a:r>
              <a:rPr lang="ru-RU" sz="1200" dirty="0"/>
              <a:t>за исключением случаев, когда трудовой договор заключается впервые или работник поступает на работу на условиях совместительства;</a:t>
            </a:r>
          </a:p>
          <a:p>
            <a:pPr algn="just"/>
            <a:r>
              <a:rPr lang="ru-RU" sz="1200" b="1" dirty="0"/>
              <a:t>страховое свидетельство обязательного пенсионного страхования</a:t>
            </a:r>
            <a:r>
              <a:rPr lang="ru-RU" sz="1200" dirty="0"/>
              <a:t>;</a:t>
            </a:r>
          </a:p>
          <a:p>
            <a:pPr algn="just"/>
            <a:r>
              <a:rPr lang="ru-RU" sz="1200" b="1" dirty="0"/>
              <a:t>документы воинского учета </a:t>
            </a:r>
            <a:r>
              <a:rPr lang="ru-RU" sz="1200" dirty="0"/>
              <a:t>- для военнообязанных и лиц, подлежащих призыву на военную службу;</a:t>
            </a:r>
          </a:p>
          <a:p>
            <a:pPr algn="just"/>
            <a:r>
              <a:rPr lang="ru-RU" sz="1200" b="1" dirty="0"/>
              <a:t>документ об образовании и (или) о квалификации или наличии специальных знаний </a:t>
            </a:r>
            <a:r>
              <a:rPr lang="ru-RU" sz="1200" dirty="0"/>
              <a:t>- при поступлении на работу, требующую специальных знаний или специальной подготовки;</a:t>
            </a:r>
          </a:p>
          <a:p>
            <a:pPr algn="just"/>
            <a:r>
              <a:rPr lang="ru-RU" sz="1200" b="1" dirty="0"/>
              <a:t>справку о наличии (отсутствии) судимости и (или) факта уголовного преследования либо о прекращении уголовного преследования по реабилитирующим основаниям</a:t>
            </a:r>
            <a:r>
              <a:rPr lang="ru-RU" sz="1200" dirty="0"/>
              <a:t>, выданную в порядке и по форме, которые устанавливаются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внутренних дел, - при поступлении на работу, связанную с деятельностью, к осуществлению которой в соответствии с ТК РФ, иным федеральным законом не допускаются лица, имеющие или имевшие судимость, подвергающиеся или подвергавшиеся уголовному преследованию.</a:t>
            </a:r>
          </a:p>
          <a:p>
            <a:pPr algn="just"/>
            <a:r>
              <a:rPr lang="ru-RU" sz="1200" b="1" dirty="0">
                <a:solidFill>
                  <a:srgbClr val="0D9C4A"/>
                </a:solidFill>
              </a:rPr>
              <a:t>Вопрос: что делать если у работника нет СНИЛС или трудовой книжки?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200" b="1" i="1" dirty="0">
              <a:solidFill>
                <a:srgbClr val="003C80"/>
              </a:solidFill>
            </a:endParaRP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 Ответ на вопрос 3: Документы, предъявляемые работником для оформления приема на работу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2950"/>
            <a:ext cx="8839200" cy="3200400"/>
          </a:xfrm>
          <a:noFill/>
        </p:spPr>
        <p:txBody>
          <a:bodyPr/>
          <a:lstStyle/>
          <a:p>
            <a:pPr marL="271463" indent="-271463" algn="just">
              <a:buFont typeface="Wingdings" pitchFamily="2" charset="2"/>
              <a:buChar char="q"/>
            </a:pPr>
            <a:r>
              <a:rPr lang="ru-RU" sz="1600" b="1" dirty="0">
                <a:solidFill>
                  <a:srgbClr val="C00000"/>
                </a:solidFill>
              </a:rPr>
              <a:t> Ст. 68 Трудового кодекса РФ:</a:t>
            </a:r>
          </a:p>
          <a:p>
            <a:pPr marL="271463" indent="-271463" algn="just">
              <a:buFont typeface="Wingdings" pitchFamily="2" charset="2"/>
              <a:buChar char="q"/>
            </a:pPr>
            <a:endParaRPr lang="ru-RU" sz="1200" dirty="0"/>
          </a:p>
          <a:p>
            <a:pPr marL="0" indent="0" algn="just">
              <a:buNone/>
            </a:pPr>
            <a:r>
              <a:rPr lang="ru-RU" sz="1400" dirty="0"/>
              <a:t>При приеме на работу (до подписания трудового договора) </a:t>
            </a:r>
            <a:r>
              <a:rPr lang="ru-RU" sz="1400" b="1" dirty="0"/>
              <a:t>работодатель обязан ознакомить работника под роспись</a:t>
            </a:r>
            <a:r>
              <a:rPr lang="ru-RU" sz="1400" dirty="0"/>
              <a:t> с правилами внутреннего трудового распорядка, иными локальными нормативными актами, непосредственно связанными с трудовой деятельностью работника, коллективным договором.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</a:t>
            </a:r>
          </a:p>
          <a:p>
            <a:pPr marL="271463" indent="-271463"/>
            <a:endParaRPr lang="ru-RU" sz="11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Ознакомление работника с ЛНА производится следующим образом:</a:t>
            </a:r>
          </a:p>
          <a:p>
            <a:pPr marL="271463" indent="-271463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проставлением работника подписи, расшифровки подписи, даты ознакомления работника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самом ЛНА;</a:t>
            </a:r>
          </a:p>
          <a:p>
            <a:pPr marL="271463" indent="-271463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проставлением  работника подписи, расшифровки подписи, даты ознакомления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протоколе (листе) ознакомления. </a:t>
            </a:r>
          </a:p>
          <a:p>
            <a:pPr marL="271463" indent="-271463"/>
            <a:endParaRPr lang="ru-RU" sz="11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/>
            <a:endParaRPr lang="ru-RU" sz="11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/>
            <a:endParaRPr lang="ru-RU" sz="11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 algn="ctr">
              <a:buNone/>
            </a:pP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100" dirty="0"/>
          </a:p>
          <a:p>
            <a:pPr algn="just">
              <a:buNone/>
            </a:pPr>
            <a:r>
              <a:rPr lang="ru-RU" sz="1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ru-RU" sz="12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2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381000" y="133350"/>
            <a:ext cx="8382000" cy="685800"/>
          </a:xfrm>
        </p:spPr>
        <p:txBody>
          <a:bodyPr/>
          <a:lstStyle/>
          <a:p>
            <a:r>
              <a:rPr lang="ru-RU" sz="1800" dirty="0"/>
              <a:t>Ознакомление работников с локальными нормативными актами работодателя</a:t>
            </a:r>
            <a:endParaRPr lang="en-US" sz="2000" i="1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0955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"/>
            <a:ext cx="8839200" cy="1015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800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just"/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610600" cy="3657600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56 ТК РФ:</a:t>
            </a:r>
          </a:p>
          <a:p>
            <a:pPr marL="0" indent="0" algn="just"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Трудовой договор </a:t>
            </a:r>
            <a:r>
              <a:rPr lang="ru-RU" sz="1600" dirty="0"/>
              <a:t>- соглашение между работодателем и работником, в соответствии с которым работодатель обязуется предоставить работнику работу по обусловленной трудовой функции, обеспечить условия труда, предусмотренные трудовым законодательством и иными нормативными правовыми актами, содержащими нормы трудового права, коллективным договором, соглашениями, локальными нормативными актами и данным соглашением, своевременно и в полном размере выплачивать работнику заработную плату, а работник обязуется лично выполнять определенную этим соглашением трудовую функцию в интересах, под управлением и контролем работодателя, соблюдать правила внутреннего трудового распорядка, действующие у данного работодателя.</a:t>
            </a:r>
          </a:p>
          <a:p>
            <a:pPr algn="just">
              <a:buNone/>
            </a:pPr>
            <a:r>
              <a:rPr lang="ru-RU" sz="1400" b="1" dirty="0">
                <a:solidFill>
                  <a:srgbClr val="0D9C4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endParaRPr lang="ru-RU" sz="1400" b="1" dirty="0">
              <a:solidFill>
                <a:srgbClr val="0D9C4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51435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Ответ на вопрос 4: Трудовой договор: понятие, стороны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2950"/>
            <a:ext cx="8763000" cy="3657600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57 ТК РФ:</a:t>
            </a:r>
          </a:p>
          <a:p>
            <a:pPr>
              <a:buNone/>
            </a:pPr>
            <a:r>
              <a:rPr lang="ru-RU" sz="1200" b="1" dirty="0"/>
              <a:t>В трудовом договоре указываются:</a:t>
            </a:r>
          </a:p>
          <a:p>
            <a:pPr>
              <a:buNone/>
            </a:pPr>
            <a:r>
              <a:rPr lang="ru-RU" sz="1000" dirty="0">
                <a:solidFill>
                  <a:srgbClr val="003C80"/>
                </a:solidFill>
              </a:rPr>
              <a:t> </a:t>
            </a:r>
            <a:r>
              <a:rPr lang="ru-RU" sz="1200" b="1" i="1" u="sng" dirty="0">
                <a:solidFill>
                  <a:srgbClr val="003C80"/>
                </a:solidFill>
              </a:rPr>
              <a:t>Сведения</a:t>
            </a:r>
          </a:p>
          <a:p>
            <a:r>
              <a:rPr lang="ru-RU" sz="1200" dirty="0"/>
              <a:t>фамилия, имя, отчество работника и наименование работодателя (фамилия, имя, отчество работодателя - физического лица), заключивших трудовой договор;</a:t>
            </a:r>
          </a:p>
          <a:p>
            <a:r>
              <a:rPr lang="ru-RU" sz="1200" dirty="0"/>
              <a:t>сведения о документах, удостоверяющих личность работника и работодателя - физического лица;</a:t>
            </a:r>
          </a:p>
          <a:p>
            <a:r>
              <a:rPr lang="ru-RU" sz="1200" dirty="0"/>
              <a:t>идентификационный номер налогоплательщика (для работодателей, за исключением работодателей - физических лиц, не являющихся индивидуальными предпринимателями);</a:t>
            </a:r>
          </a:p>
          <a:p>
            <a:r>
              <a:rPr lang="ru-RU" sz="1200" dirty="0"/>
              <a:t>сведения о представителе работодателя, подписавшем трудовой договор, и основание, в силу которого он наделен соответствующими полномочиями;</a:t>
            </a:r>
          </a:p>
          <a:p>
            <a:r>
              <a:rPr lang="ru-RU" sz="1200" dirty="0"/>
              <a:t>место и дата заключения трудового договора.</a:t>
            </a:r>
          </a:p>
          <a:p>
            <a:pPr>
              <a:buNone/>
            </a:pPr>
            <a:r>
              <a:rPr lang="ru-RU" sz="1000" dirty="0">
                <a:solidFill>
                  <a:srgbClr val="003C80"/>
                </a:solidFill>
              </a:rPr>
              <a:t> </a:t>
            </a:r>
            <a:r>
              <a:rPr lang="ru-RU" sz="1200" b="1" i="1" u="sng" dirty="0">
                <a:solidFill>
                  <a:srgbClr val="003C80"/>
                </a:solidFill>
              </a:rPr>
              <a:t>Условия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обязательные;</a:t>
            </a:r>
          </a:p>
          <a:p>
            <a:r>
              <a:rPr lang="ru-RU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дополнительные.</a:t>
            </a:r>
          </a:p>
          <a:p>
            <a:endParaRPr lang="ru-RU" sz="1200" b="1" dirty="0">
              <a:solidFill>
                <a:srgbClr val="0D9C4A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</a:p>
          <a:p>
            <a:pPr>
              <a:buNone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200" dirty="0">
                <a:solidFill>
                  <a:srgbClr val="002060"/>
                </a:solidFill>
              </a:rPr>
            </a:b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4572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Трудовой договор: содержание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763000" cy="3505200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ru-RU" sz="1600" b="1" i="1" dirty="0">
                <a:solidFill>
                  <a:srgbClr val="003C80"/>
                </a:solidFill>
              </a:rPr>
              <a:t>Статья 57 ТК РФ:</a:t>
            </a:r>
          </a:p>
          <a:p>
            <a:pPr>
              <a:buNone/>
            </a:pPr>
            <a:r>
              <a:rPr lang="ru-RU" sz="1000" dirty="0"/>
              <a:t> </a:t>
            </a:r>
            <a:r>
              <a:rPr lang="ru-RU" sz="1200" b="1" i="1" u="sng" dirty="0">
                <a:solidFill>
                  <a:srgbClr val="003C80"/>
                </a:solidFill>
              </a:rPr>
              <a:t>Обязательные условия трудового договора:</a:t>
            </a:r>
          </a:p>
          <a:p>
            <a:pPr marL="228600" indent="-228600">
              <a:buAutoNum type="arabicPeriod"/>
            </a:pPr>
            <a:r>
              <a:rPr lang="ru-RU" sz="1200" b="1" dirty="0"/>
              <a:t>место работы</a:t>
            </a:r>
            <a:r>
              <a:rPr lang="ru-RU" sz="1200" dirty="0"/>
              <a:t>, а в случае, когда работник принимается для работы в филиале, представительстве или ином обособленном структурном подразделении организации, расположенном в другой местности, - место работы с указанием обособленного структурного подразделения и его местонахождения;</a:t>
            </a:r>
          </a:p>
          <a:p>
            <a:pPr marL="228600" indent="-228600">
              <a:buAutoNum type="arabicPeriod"/>
            </a:pPr>
            <a:r>
              <a:rPr lang="ru-RU" sz="1200" b="1" dirty="0"/>
              <a:t>трудовая функция </a:t>
            </a:r>
            <a:r>
              <a:rPr lang="ru-RU" sz="1200" dirty="0"/>
              <a:t>(работа по должности в соответствии со штатным расписанием, профессии, специальности с указанием квалификации; конкретный вид поручаемой работнику работы). Если в соответствии ТК РФ, иными федеральными законами с выполнением работ по определенным должностям, профессиям, специальностям связано предоставление компенсаций и льгот либо наличие ограничений, то наименование этих должностей, профессий или специальностей и квалификационные требования к ним должны соответствовать наименованиям и требованиям, указанным в квалификационных справочниках, утверждаемых в порядке, устанавливаемом Правительством Российской Федерации, или соответствующим положениям профессиональных стандартов;</a:t>
            </a:r>
          </a:p>
          <a:p>
            <a:pPr marL="228600" indent="-228600">
              <a:buAutoNum type="arabicPeriod"/>
            </a:pPr>
            <a:r>
              <a:rPr lang="ru-RU" sz="1200" b="1" dirty="0"/>
              <a:t>дата начала работы</a:t>
            </a:r>
            <a:r>
              <a:rPr lang="ru-RU" sz="1200" dirty="0"/>
              <a:t>, а в случае, когда заключается срочный трудовой договор, - также </a:t>
            </a:r>
            <a:r>
              <a:rPr lang="ru-RU" sz="1200" b="1" dirty="0"/>
              <a:t>срок его действия и обстоятельства (причины), </a:t>
            </a:r>
            <a:r>
              <a:rPr lang="ru-RU" sz="1200" dirty="0"/>
              <a:t>послужившие основанием для заключения срочного трудового договора;</a:t>
            </a:r>
          </a:p>
          <a:p>
            <a:pPr marL="228600" indent="-228600">
              <a:buAutoNum type="arabicPeriod"/>
            </a:pPr>
            <a:r>
              <a:rPr lang="ru-RU" sz="1200" b="1" dirty="0"/>
              <a:t>условия оплаты труда </a:t>
            </a:r>
            <a:r>
              <a:rPr lang="ru-RU" sz="1200" dirty="0"/>
              <a:t>(в том числе размер тарифной ставки или оклада (должностного оклада) работника, доплаты, надбавки и поощрительные выплаты);</a:t>
            </a:r>
            <a:endParaRPr lang="ru-RU" sz="1200" b="1" dirty="0"/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i="1" dirty="0"/>
          </a:p>
          <a:p>
            <a:endParaRPr lang="en-US" dirty="0"/>
          </a:p>
          <a:p>
            <a:pPr marL="347472" lvl="1" indent="0">
              <a:buNone/>
            </a:pP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458200" cy="60960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Трудовой договор: содержание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ru-RU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endParaRPr lang="en-US" sz="2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949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IFAC_Powerpoint_template_ORANGE RIBBON_WIDESCREEN">
  <a:themeElements>
    <a:clrScheme name="IFA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BAA"/>
      </a:accent1>
      <a:accent2>
        <a:srgbClr val="00C0F3"/>
      </a:accent2>
      <a:accent3>
        <a:srgbClr val="F15A22"/>
      </a:accent3>
      <a:accent4>
        <a:srgbClr val="FAA61A"/>
      </a:accent4>
      <a:accent5>
        <a:srgbClr val="0D9C4A"/>
      </a:accent5>
      <a:accent6>
        <a:srgbClr val="8DC63F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5861</TotalTime>
  <Words>3030</Words>
  <Application>Microsoft Office PowerPoint</Application>
  <PresentationFormat>Экран (16:9)</PresentationFormat>
  <Paragraphs>345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Wingdings</vt:lpstr>
      <vt:lpstr>IFAC_Powerpoint_template_ORANGE RIBBON_WIDESCREEN</vt:lpstr>
      <vt:lpstr>2_Custom Design</vt:lpstr>
      <vt:lpstr>Custom Design</vt:lpstr>
      <vt:lpstr>Powered by Eurasian Institute of Certified Public Accountants     © Институт сертифицированных публичных бухгалтеров, Москва, 2020. </vt:lpstr>
      <vt:lpstr>   ЧТО ОБСУДИМ:? </vt:lpstr>
      <vt:lpstr>ОТВЕТ НА ВОПРОС 1  </vt:lpstr>
      <vt:lpstr>   ОТВЕТ НА ВОПРОС 2 </vt:lpstr>
      <vt:lpstr>  Ответ на вопрос 3: Документы, предъявляемые работником для оформления приема на работу   </vt:lpstr>
      <vt:lpstr>Ознакомление работников с локальными нормативными актами работодателя</vt:lpstr>
      <vt:lpstr> Ответ на вопрос 4: Трудовой договор: понятие, стороны</vt:lpstr>
      <vt:lpstr> Трудовой договор: содержание  </vt:lpstr>
      <vt:lpstr> Трудовой договор: содержание  </vt:lpstr>
      <vt:lpstr> Трудовой договор: содержание  </vt:lpstr>
      <vt:lpstr> Трудовой договор: содержание  </vt:lpstr>
      <vt:lpstr> Трудовой договор: срок действия   </vt:lpstr>
      <vt:lpstr> Трудовой договор: срок действия   </vt:lpstr>
      <vt:lpstr> Трудовой договор: срок действия   </vt:lpstr>
      <vt:lpstr> Трудовой договор: срок действия   </vt:lpstr>
      <vt:lpstr> Трудовой договор: срок действия   </vt:lpstr>
      <vt:lpstr>  Порядок оформления приема на работу   </vt:lpstr>
      <vt:lpstr> Испытание при приеме на работу     </vt:lpstr>
      <vt:lpstr> Испытание при приеме на работу     </vt:lpstr>
      <vt:lpstr> Испытание при приеме на работу     </vt:lpstr>
      <vt:lpstr>Презентация PowerPoint</vt:lpstr>
    </vt:vector>
  </TitlesOfParts>
  <Company>International Federation of Accountants (IFAC)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24pt Arial Bold</dc:title>
  <dc:creator>Wisler Michel</dc:creator>
  <cp:lastModifiedBy>Наталья Стинчкум</cp:lastModifiedBy>
  <cp:revision>769</cp:revision>
  <cp:lastPrinted>2014-05-23T18:20:27Z</cp:lastPrinted>
  <dcterms:created xsi:type="dcterms:W3CDTF">2013-05-20T18:28:52Z</dcterms:created>
  <dcterms:modified xsi:type="dcterms:W3CDTF">2020-08-20T09:27:58Z</dcterms:modified>
</cp:coreProperties>
</file>